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tiff" ContentType="image/tiff"/>
  <Default Extension="emf" ContentType="image/x-emf"/>
  <Default Extension="jpg" ContentType="image/jp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71"/>
  </p:notesMasterIdLst>
  <p:sldIdLst>
    <p:sldId id="1765" r:id="rId2"/>
    <p:sldId id="1953" r:id="rId3"/>
    <p:sldId id="1954" r:id="rId4"/>
    <p:sldId id="1946" r:id="rId5"/>
    <p:sldId id="1947" r:id="rId6"/>
    <p:sldId id="1948" r:id="rId7"/>
    <p:sldId id="1949" r:id="rId8"/>
    <p:sldId id="1950" r:id="rId9"/>
    <p:sldId id="1952" r:id="rId10"/>
    <p:sldId id="1951" r:id="rId11"/>
    <p:sldId id="1955" r:id="rId12"/>
    <p:sldId id="1891" r:id="rId13"/>
    <p:sldId id="1929" r:id="rId14"/>
    <p:sldId id="1892" r:id="rId15"/>
    <p:sldId id="1893" r:id="rId16"/>
    <p:sldId id="1905" r:id="rId17"/>
    <p:sldId id="1902" r:id="rId18"/>
    <p:sldId id="1895" r:id="rId19"/>
    <p:sldId id="1917" r:id="rId20"/>
    <p:sldId id="1920" r:id="rId21"/>
    <p:sldId id="1921" r:id="rId22"/>
    <p:sldId id="1909" r:id="rId23"/>
    <p:sldId id="1899" r:id="rId24"/>
    <p:sldId id="1903" r:id="rId25"/>
    <p:sldId id="1934" r:id="rId26"/>
    <p:sldId id="1933" r:id="rId27"/>
    <p:sldId id="1932" r:id="rId28"/>
    <p:sldId id="1931" r:id="rId29"/>
    <p:sldId id="1927" r:id="rId30"/>
    <p:sldId id="1924" r:id="rId31"/>
    <p:sldId id="1935" r:id="rId32"/>
    <p:sldId id="1936" r:id="rId33"/>
    <p:sldId id="1937" r:id="rId34"/>
    <p:sldId id="1978" r:id="rId35"/>
    <p:sldId id="1923" r:id="rId36"/>
    <p:sldId id="1979" r:id="rId37"/>
    <p:sldId id="1980" r:id="rId38"/>
    <p:sldId id="1981" r:id="rId39"/>
    <p:sldId id="1939" r:id="rId40"/>
    <p:sldId id="1928" r:id="rId41"/>
    <p:sldId id="1926" r:id="rId42"/>
    <p:sldId id="1930" r:id="rId43"/>
    <p:sldId id="1943" r:id="rId44"/>
    <p:sldId id="2099" r:id="rId45"/>
    <p:sldId id="1994" r:id="rId46"/>
    <p:sldId id="2101" r:id="rId47"/>
    <p:sldId id="2100" r:id="rId48"/>
    <p:sldId id="2113" r:id="rId49"/>
    <p:sldId id="1982" r:id="rId50"/>
    <p:sldId id="1959" r:id="rId51"/>
    <p:sldId id="1961" r:id="rId52"/>
    <p:sldId id="1983" r:id="rId53"/>
    <p:sldId id="1960" r:id="rId54"/>
    <p:sldId id="1963" r:id="rId55"/>
    <p:sldId id="1995" r:id="rId56"/>
    <p:sldId id="1964" r:id="rId57"/>
    <p:sldId id="1965" r:id="rId58"/>
    <p:sldId id="1966" r:id="rId59"/>
    <p:sldId id="1967" r:id="rId60"/>
    <p:sldId id="1968" r:id="rId61"/>
    <p:sldId id="1973" r:id="rId62"/>
    <p:sldId id="1977" r:id="rId63"/>
    <p:sldId id="1975" r:id="rId64"/>
    <p:sldId id="1972" r:id="rId65"/>
    <p:sldId id="1976" r:id="rId66"/>
    <p:sldId id="1984" r:id="rId67"/>
    <p:sldId id="1989" r:id="rId68"/>
    <p:sldId id="1988" r:id="rId69"/>
    <p:sldId id="1945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RPP UCSD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FF3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82" autoAdjust="0"/>
    <p:restoredTop sz="94616"/>
  </p:normalViewPr>
  <p:slideViewPr>
    <p:cSldViewPr snapToGrid="0" snapToObjects="1">
      <p:cViewPr>
        <p:scale>
          <a:sx n="170" d="100"/>
          <a:sy n="170" d="100"/>
        </p:scale>
        <p:origin x="528" y="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commentAuthors" Target="commentAuthors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ileen%20Shi\Documents\PROJECT-%20GIST%20Genetics%20(Sicklick)\JCO%20Submission%20186\021316%20SuppFig%201%20Driver%20Muta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ileen%20Shi\Documents\PROJECT-%20GIST%20Genetics%20(Sicklick)\JCO%20Submission%20186\020716%20Figure%201%20Mutation%20Types%20Bar%20Gra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burgoyne\Documents\R3\NF1%20Figure%202%20Data%20R3%20050817AMB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29586449825822"/>
                  <c:y val="-0.1330064804467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594662445751948"/>
                  <c:y val="0.060048700223927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420968777772732"/>
                  <c:y val="0.0566799396218193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KIT (N=129)</c:v>
                </c:pt>
                <c:pt idx="1">
                  <c:v>PDGFRA (N=22)</c:v>
                </c:pt>
                <c:pt idx="2">
                  <c:v>NF1 (N=18)</c:v>
                </c:pt>
                <c:pt idx="3">
                  <c:v>SDH [ABCD] (N=14)</c:v>
                </c:pt>
                <c:pt idx="4">
                  <c:v>BRAF (N=7)</c:v>
                </c:pt>
                <c:pt idx="5">
                  <c:v>[KNH]RAS (N=4)</c:v>
                </c:pt>
                <c:pt idx="6">
                  <c:v>qWT (N=12)</c:v>
                </c:pt>
                <c:pt idx="7">
                  <c:v>tWT (N=12)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0.693548387096774</c:v>
                </c:pt>
                <c:pt idx="1">
                  <c:v>0.118279569892473</c:v>
                </c:pt>
                <c:pt idx="2">
                  <c:v>0.0967741935483872</c:v>
                </c:pt>
                <c:pt idx="3">
                  <c:v>0.0752688172043011</c:v>
                </c:pt>
                <c:pt idx="4">
                  <c:v>0.0376344086021505</c:v>
                </c:pt>
                <c:pt idx="5">
                  <c:v>0.021505376344086</c:v>
                </c:pt>
                <c:pt idx="6">
                  <c:v>0.0645161290322581</c:v>
                </c:pt>
                <c:pt idx="7">
                  <c:v>0.0645161290322581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1">
                <a:lumMod val="90000"/>
                <a:lumOff val="10000"/>
              </a:scheme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Missense (N=120)</c:v>
                </c:pt>
                <c:pt idx="1">
                  <c:v>In-Frame Indel (N=19)</c:v>
                </c:pt>
                <c:pt idx="2">
                  <c:v>Frameshift (N=11)</c:v>
                </c:pt>
                <c:pt idx="3">
                  <c:v>Copy Number Alteration (N=10)</c:v>
                </c:pt>
                <c:pt idx="4">
                  <c:v>Other (N=6)</c:v>
                </c:pt>
                <c:pt idx="5">
                  <c:v>Nonsense (N=5)</c:v>
                </c:pt>
                <c:pt idx="6">
                  <c:v>Fusion (N=3)</c:v>
                </c:pt>
                <c:pt idx="7">
                  <c:v>Rearrangements (N=3)</c:v>
                </c:pt>
              </c:strCache>
            </c:strRef>
          </c:cat>
          <c:val>
            <c:numRef>
              <c:f>Sheet1!$C$2:$C$9</c:f>
              <c:numCache>
                <c:formatCode>0.0%</c:formatCode>
                <c:ptCount val="8"/>
                <c:pt idx="0">
                  <c:v>0.677966101694915</c:v>
                </c:pt>
                <c:pt idx="1">
                  <c:v>0.107344632768362</c:v>
                </c:pt>
                <c:pt idx="2">
                  <c:v>0.0621468926553672</c:v>
                </c:pt>
                <c:pt idx="3">
                  <c:v>0.0564971751412429</c:v>
                </c:pt>
                <c:pt idx="4">
                  <c:v>0.0338983050847458</c:v>
                </c:pt>
                <c:pt idx="5">
                  <c:v>0.0282485875706215</c:v>
                </c:pt>
                <c:pt idx="6">
                  <c:v>0.0169491525423729</c:v>
                </c:pt>
                <c:pt idx="7">
                  <c:v>0.0169491525423729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-2095327688"/>
        <c:axId val="-2095328232"/>
      </c:barChart>
      <c:catAx>
        <c:axId val="-2095327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2095328232"/>
        <c:crosses val="autoZero"/>
        <c:auto val="1"/>
        <c:lblAlgn val="ctr"/>
        <c:lblOffset val="100"/>
        <c:noMultiLvlLbl val="0"/>
      </c:catAx>
      <c:valAx>
        <c:axId val="-2095328232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2095327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263888888889"/>
          <c:y val="0.0643518518518518"/>
          <c:w val="0.688194444444444"/>
          <c:h val="0.91759259259259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layout>
                <c:manualLayout>
                  <c:x val="0.0957264957264956"/>
                  <c:y val="0.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KIT</c:v>
                </c:pt>
                <c:pt idx="1">
                  <c:v>PDGFRA</c:v>
                </c:pt>
                <c:pt idx="2">
                  <c:v>SDH [ABCD]</c:v>
                </c:pt>
                <c:pt idx="3">
                  <c:v>NF1</c:v>
                </c:pt>
                <c:pt idx="4">
                  <c:v>BRAF</c:v>
                </c:pt>
                <c:pt idx="5">
                  <c:v>KRAS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0.630769230769231</c:v>
                </c:pt>
                <c:pt idx="1">
                  <c:v>0.107692307692308</c:v>
                </c:pt>
                <c:pt idx="2">
                  <c:v>0.107692307692308</c:v>
                </c:pt>
                <c:pt idx="3">
                  <c:v>0.0923076923076923</c:v>
                </c:pt>
                <c:pt idx="4">
                  <c:v>0.0307692307692308</c:v>
                </c:pt>
                <c:pt idx="5">
                  <c:v>0.0307692307692308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 i="1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E77925-92D6-2149-82EF-7D58A6EC40FF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760C05-64E5-4B47-BA5A-F741FC642A5C}">
      <dgm:prSet phldrT="[Text]" custT="1"/>
      <dgm:spPr>
        <a:solidFill>
          <a:srgbClr val="B7CFF0"/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GIST Patients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165</a:t>
          </a:r>
          <a:endParaRPr lang="en-US" sz="14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FADEAEFB-9C5D-DC44-A910-6F4EE9F1A06A}" type="parTrans" cxnId="{625BD40C-FD18-E64B-AAFA-098801A28E30}">
      <dgm:prSet/>
      <dgm:spPr/>
      <dgm:t>
        <a:bodyPr/>
        <a:lstStyle/>
        <a:p>
          <a:endParaRPr lang="en-US" sz="1400"/>
        </a:p>
      </dgm:t>
    </dgm:pt>
    <dgm:pt modelId="{3EC81FD5-6059-E344-87DF-D3E3B1F9FF32}" type="sibTrans" cxnId="{625BD40C-FD18-E64B-AAFA-098801A28E30}">
      <dgm:prSet/>
      <dgm:spPr/>
      <dgm:t>
        <a:bodyPr/>
        <a:lstStyle/>
        <a:p>
          <a:endParaRPr lang="en-US" sz="1400"/>
        </a:p>
      </dgm:t>
    </dgm:pt>
    <dgm:pt modelId="{A84C4E45-76E2-FA46-BBDF-E3D92EE4BE65}" type="asst">
      <dgm:prSet phldrT="[Text]" custT="1"/>
      <dgm:spPr>
        <a:solidFill>
          <a:srgbClr val="B7CFF0"/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NGS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62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(37.6%)</a:t>
          </a:r>
          <a:endParaRPr lang="en-US" sz="14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81CBACED-2938-9C44-BD07-D4FE61C17316}" type="parTrans" cxnId="{7E4621A2-BAB1-E44E-807C-36ACF6AA37D0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gm:t>
    </dgm:pt>
    <dgm:pt modelId="{FE0C1C1C-F1EF-1547-99D2-6637AB7C37AA}" type="sibTrans" cxnId="{7E4621A2-BAB1-E44E-807C-36ACF6AA37D0}">
      <dgm:prSet/>
      <dgm:spPr/>
      <dgm:t>
        <a:bodyPr/>
        <a:lstStyle/>
        <a:p>
          <a:endParaRPr lang="en-US" sz="1400"/>
        </a:p>
      </dgm:t>
    </dgm:pt>
    <dgm:pt modelId="{583F8FAF-D309-3147-855D-D3D73F657968}" type="asst">
      <dgm:prSet phldrT="[Text]" custT="1"/>
      <dgm:spPr>
        <a:solidFill>
          <a:srgbClr val="B7CFF0"/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No NGS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103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(62.4%)</a:t>
          </a:r>
          <a:endParaRPr lang="en-US" sz="14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B2F3BF82-EF22-7740-9601-D63C9FA2C2D8}" type="parTrans" cxnId="{39D2FAF2-ADF8-DF43-A646-B13D5D5818BC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gm:t>
    </dgm:pt>
    <dgm:pt modelId="{DA1E7EB0-5EC4-264A-B1B7-ACD0328258D0}" type="sibTrans" cxnId="{39D2FAF2-ADF8-DF43-A646-B13D5D5818BC}">
      <dgm:prSet/>
      <dgm:spPr/>
      <dgm:t>
        <a:bodyPr/>
        <a:lstStyle/>
        <a:p>
          <a:endParaRPr lang="en-US" sz="1400"/>
        </a:p>
      </dgm:t>
    </dgm:pt>
    <dgm:pt modelId="{BD8C3AA4-9050-3044-A816-D7AC3F0542B5}" type="asst">
      <dgm:prSet custT="1"/>
      <dgm:spPr>
        <a:solidFill>
          <a:srgbClr val="B7CFF0"/>
        </a:solidFill>
      </dgm:spPr>
      <dgm:t>
        <a:bodyPr/>
        <a:lstStyle/>
        <a:p>
          <a:r>
            <a:rPr lang="en-US" sz="1400" b="1" i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NF1</a:t>
          </a:r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 Alteration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6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(9.7%)</a:t>
          </a:r>
          <a:endParaRPr lang="en-US" sz="14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AB0459C6-8F8A-C249-A4A6-1687F1E40533}" type="parTrans" cxnId="{4CB818DE-67FC-9D41-BE78-CF86C94E62DE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gm:t>
    </dgm:pt>
    <dgm:pt modelId="{AB24F5EA-9A73-7F4D-B268-527707CE1D99}" type="sibTrans" cxnId="{4CB818DE-67FC-9D41-BE78-CF86C94E62DE}">
      <dgm:prSet/>
      <dgm:spPr/>
      <dgm:t>
        <a:bodyPr/>
        <a:lstStyle/>
        <a:p>
          <a:endParaRPr lang="en-US" sz="1400"/>
        </a:p>
      </dgm:t>
    </dgm:pt>
    <dgm:pt modelId="{22216125-C540-BD44-BFA9-EF688787B343}">
      <dgm:prSet custT="1"/>
      <dgm:spPr>
        <a:solidFill>
          <a:srgbClr val="F0E4B7"/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Stomach</a:t>
          </a:r>
        </a:p>
        <a:p>
          <a:r>
            <a:rPr lang="en-US" sz="1400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1</a:t>
          </a:r>
        </a:p>
        <a:p>
          <a:r>
            <a:rPr lang="en-US" sz="1400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(16.7%)</a:t>
          </a:r>
          <a:endParaRPr lang="en-US" sz="1400" b="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6419EECD-9AD5-B044-AE3D-31468D737988}" type="parTrans" cxnId="{A402FCE1-CDFE-4840-9E68-92F0A2FE2A84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gm:t>
    </dgm:pt>
    <dgm:pt modelId="{81D0AF5E-3F89-2044-8E09-10CD80D54F23}" type="sibTrans" cxnId="{A402FCE1-CDFE-4840-9E68-92F0A2FE2A84}">
      <dgm:prSet/>
      <dgm:spPr/>
      <dgm:t>
        <a:bodyPr/>
        <a:lstStyle/>
        <a:p>
          <a:endParaRPr lang="en-US" sz="1400"/>
        </a:p>
      </dgm:t>
    </dgm:pt>
    <dgm:pt modelId="{B465B05F-8928-A449-A34A-BCCD39A867A2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DJF</a:t>
          </a:r>
        </a:p>
        <a:p>
          <a:r>
            <a:rPr lang="en-US" sz="1400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5</a:t>
          </a:r>
        </a:p>
        <a:p>
          <a:r>
            <a:rPr lang="en-US" sz="1400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(83.3%)</a:t>
          </a:r>
          <a:endParaRPr lang="en-US" sz="1400" b="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A62D6BEB-F3CB-6D43-B466-E3ADA177BB4B}" type="parTrans" cxnId="{2FCDE4B0-96AD-B344-8758-DF4CEFB19A11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gm:t>
    </dgm:pt>
    <dgm:pt modelId="{E89156B5-A6C5-0A45-9F2B-6E7DB5C69ACD}" type="sibTrans" cxnId="{2FCDE4B0-96AD-B344-8758-DF4CEFB19A11}">
      <dgm:prSet/>
      <dgm:spPr/>
      <dgm:t>
        <a:bodyPr/>
        <a:lstStyle/>
        <a:p>
          <a:endParaRPr lang="en-US" sz="1400"/>
        </a:p>
      </dgm:t>
    </dgm:pt>
    <dgm:pt modelId="{38E856DB-F343-144E-A1BB-029A5EA50C8B}" type="asst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DJF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2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(2.1%)</a:t>
          </a:r>
          <a:endParaRPr lang="en-US" sz="14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EF1AF121-5825-884C-BBFC-1BD2BD6BA134}" type="parTrans" cxnId="{8E259621-09BC-1842-B250-E6C1D8A8E868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675BD3-4AF4-5044-9477-932C99A218CC}" type="sibTrans" cxnId="{8E259621-09BC-1842-B250-E6C1D8A8E868}">
      <dgm:prSet/>
      <dgm:spPr/>
      <dgm:t>
        <a:bodyPr/>
        <a:lstStyle/>
        <a:p>
          <a:endParaRPr lang="en-US" sz="1400"/>
        </a:p>
      </dgm:t>
    </dgm:pt>
    <dgm:pt modelId="{6683D999-FBEC-4126-9574-CAC13BE5910B}" type="asst">
      <dgm:prSet phldrT="[Text]" custT="1"/>
      <dgm:spPr>
        <a:solidFill>
          <a:srgbClr val="B7CFF0"/>
        </a:solidFill>
      </dgm:spPr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No </a:t>
          </a:r>
          <a:r>
            <a:rPr lang="en-US" sz="1400" b="1" i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NF1</a:t>
          </a:r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 Alteration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56</a:t>
          </a:r>
        </a:p>
        <a:p>
          <a:r>
            <a:rPr lang="en-US" sz="1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(90.3%)</a:t>
          </a:r>
          <a:endParaRPr lang="en-US" sz="14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9D078824-A141-4E4A-826D-2871FDFA7EE4}" type="parTrans" cxnId="{A6B47EED-51D8-49C0-B8DA-6DE199A428D3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691C5C-3EA1-47E0-8A4B-466E0631CA01}" type="sibTrans" cxnId="{A6B47EED-51D8-49C0-B8DA-6DE199A428D3}">
      <dgm:prSet/>
      <dgm:spPr/>
      <dgm:t>
        <a:bodyPr/>
        <a:lstStyle/>
        <a:p>
          <a:endParaRPr lang="en-US"/>
        </a:p>
      </dgm:t>
    </dgm:pt>
    <dgm:pt modelId="{533E2811-3BD2-4F89-8C9B-EF44D237234C}" type="asst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DJF</a:t>
          </a:r>
        </a:p>
        <a:p>
          <a:r>
            <a:rPr lang="en-US" sz="1400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2</a:t>
          </a:r>
        </a:p>
        <a:p>
          <a:r>
            <a:rPr lang="en-US" sz="1400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(3.6%)</a:t>
          </a:r>
          <a:endParaRPr lang="en-US" sz="14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222BE996-B221-495A-84ED-A64EDCD57A91}" type="parTrans" cxnId="{2B3BCD1A-600D-4BBC-B03A-54E981CDE185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B3CCD-7A56-4157-98E1-DCB0A20CBFBE}" type="sibTrans" cxnId="{2B3BCD1A-600D-4BBC-B03A-54E981CDE185}">
      <dgm:prSet/>
      <dgm:spPr/>
      <dgm:t>
        <a:bodyPr/>
        <a:lstStyle/>
        <a:p>
          <a:endParaRPr lang="en-US"/>
        </a:p>
      </dgm:t>
    </dgm:pt>
    <dgm:pt modelId="{10DBBDF5-A4A8-0044-B2D7-61FB333C72C2}" type="pres">
      <dgm:prSet presAssocID="{BFE77925-92D6-2149-82EF-7D58A6EC40F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B179D3-EE6C-6548-AE88-C7B4FB942917}" type="pres">
      <dgm:prSet presAssocID="{BF760C05-64E5-4B47-BA5A-F741FC642A5C}" presName="root1" presStyleCnt="0"/>
      <dgm:spPr/>
    </dgm:pt>
    <dgm:pt modelId="{8F452F52-66D5-564F-8F15-E3ACE66A249D}" type="pres">
      <dgm:prSet presAssocID="{BF760C05-64E5-4B47-BA5A-F741FC642A5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9ED2A0-5265-1F44-A82F-11E99020BAD6}" type="pres">
      <dgm:prSet presAssocID="{BF760C05-64E5-4B47-BA5A-F741FC642A5C}" presName="level2hierChild" presStyleCnt="0"/>
      <dgm:spPr/>
    </dgm:pt>
    <dgm:pt modelId="{F0A38609-DAE5-FB4A-A3B8-B830DE11E371}" type="pres">
      <dgm:prSet presAssocID="{81CBACED-2938-9C44-BD07-D4FE61C1731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A1843E1-5C9D-F64E-AA40-EF28CEED6DB0}" type="pres">
      <dgm:prSet presAssocID="{81CBACED-2938-9C44-BD07-D4FE61C1731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955350EB-4E91-4E45-86C7-546D803D4D67}" type="pres">
      <dgm:prSet presAssocID="{A84C4E45-76E2-FA46-BBDF-E3D92EE4BE65}" presName="root2" presStyleCnt="0"/>
      <dgm:spPr/>
    </dgm:pt>
    <dgm:pt modelId="{2E0F5D31-877D-D04D-8AF1-C73116E95CF9}" type="pres">
      <dgm:prSet presAssocID="{A84C4E45-76E2-FA46-BBDF-E3D92EE4BE65}" presName="LevelTwoTextNode" presStyleLbl="asst1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E44C29-C10F-0445-80F8-A3912F902B62}" type="pres">
      <dgm:prSet presAssocID="{A84C4E45-76E2-FA46-BBDF-E3D92EE4BE65}" presName="level3hierChild" presStyleCnt="0"/>
      <dgm:spPr/>
    </dgm:pt>
    <dgm:pt modelId="{FE1D241A-67B9-814E-863D-2E69A63E0036}" type="pres">
      <dgm:prSet presAssocID="{AB0459C6-8F8A-C249-A4A6-1687F1E40533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D6A768F5-6DAE-C04A-95E5-E35AEDAC4257}" type="pres">
      <dgm:prSet presAssocID="{AB0459C6-8F8A-C249-A4A6-1687F1E40533}" presName="connTx" presStyleLbl="parChTrans1D3" presStyleIdx="0" presStyleCnt="3"/>
      <dgm:spPr/>
      <dgm:t>
        <a:bodyPr/>
        <a:lstStyle/>
        <a:p>
          <a:endParaRPr lang="en-US"/>
        </a:p>
      </dgm:t>
    </dgm:pt>
    <dgm:pt modelId="{9E68A8D6-8EDB-5241-80AD-7F22938C81FD}" type="pres">
      <dgm:prSet presAssocID="{BD8C3AA4-9050-3044-A816-D7AC3F0542B5}" presName="root2" presStyleCnt="0"/>
      <dgm:spPr/>
    </dgm:pt>
    <dgm:pt modelId="{BCA1DA80-3DEC-1047-8EEE-EFC1F56B4305}" type="pres">
      <dgm:prSet presAssocID="{BD8C3AA4-9050-3044-A816-D7AC3F0542B5}" presName="LevelTwoTextNode" presStyleLbl="asst1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674582-261C-8C4E-9471-0459ED7D720E}" type="pres">
      <dgm:prSet presAssocID="{BD8C3AA4-9050-3044-A816-D7AC3F0542B5}" presName="level3hierChild" presStyleCnt="0"/>
      <dgm:spPr/>
    </dgm:pt>
    <dgm:pt modelId="{F251D068-6344-5847-A1F6-55B2E6C19A0A}" type="pres">
      <dgm:prSet presAssocID="{6419EECD-9AD5-B044-AE3D-31468D737988}" presName="conn2-1" presStyleLbl="parChTrans1D4" presStyleIdx="0" presStyleCnt="3"/>
      <dgm:spPr/>
      <dgm:t>
        <a:bodyPr/>
        <a:lstStyle/>
        <a:p>
          <a:endParaRPr lang="en-US"/>
        </a:p>
      </dgm:t>
    </dgm:pt>
    <dgm:pt modelId="{B60FB3A0-D95B-1D48-9744-43F73D27EABA}" type="pres">
      <dgm:prSet presAssocID="{6419EECD-9AD5-B044-AE3D-31468D737988}" presName="connTx" presStyleLbl="parChTrans1D4" presStyleIdx="0" presStyleCnt="3"/>
      <dgm:spPr/>
      <dgm:t>
        <a:bodyPr/>
        <a:lstStyle/>
        <a:p>
          <a:endParaRPr lang="en-US"/>
        </a:p>
      </dgm:t>
    </dgm:pt>
    <dgm:pt modelId="{E1576B4A-CFE3-2A41-83ED-B8A5B9577613}" type="pres">
      <dgm:prSet presAssocID="{22216125-C540-BD44-BFA9-EF688787B343}" presName="root2" presStyleCnt="0"/>
      <dgm:spPr/>
    </dgm:pt>
    <dgm:pt modelId="{534CE689-38DD-7A44-BC86-E785BF7D0943}" type="pres">
      <dgm:prSet presAssocID="{22216125-C540-BD44-BFA9-EF688787B343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C7CC53-29BA-004F-A5B4-2B97BEDC3D25}" type="pres">
      <dgm:prSet presAssocID="{22216125-C540-BD44-BFA9-EF688787B343}" presName="level3hierChild" presStyleCnt="0"/>
      <dgm:spPr/>
    </dgm:pt>
    <dgm:pt modelId="{6C6F0655-0D14-A54F-B966-8648AE55D181}" type="pres">
      <dgm:prSet presAssocID="{A62D6BEB-F3CB-6D43-B466-E3ADA177BB4B}" presName="conn2-1" presStyleLbl="parChTrans1D4" presStyleIdx="1" presStyleCnt="3"/>
      <dgm:spPr/>
      <dgm:t>
        <a:bodyPr/>
        <a:lstStyle/>
        <a:p>
          <a:endParaRPr lang="en-US"/>
        </a:p>
      </dgm:t>
    </dgm:pt>
    <dgm:pt modelId="{09A93321-EFDD-0042-B3C6-A3886035E015}" type="pres">
      <dgm:prSet presAssocID="{A62D6BEB-F3CB-6D43-B466-E3ADA177BB4B}" presName="connTx" presStyleLbl="parChTrans1D4" presStyleIdx="1" presStyleCnt="3"/>
      <dgm:spPr/>
      <dgm:t>
        <a:bodyPr/>
        <a:lstStyle/>
        <a:p>
          <a:endParaRPr lang="en-US"/>
        </a:p>
      </dgm:t>
    </dgm:pt>
    <dgm:pt modelId="{29695D9F-A9D9-FA4C-93DB-778A4B4B08E8}" type="pres">
      <dgm:prSet presAssocID="{B465B05F-8928-A449-A34A-BCCD39A867A2}" presName="root2" presStyleCnt="0"/>
      <dgm:spPr/>
    </dgm:pt>
    <dgm:pt modelId="{66D073C4-BCD6-7D48-BEC9-1DA9415C0E68}" type="pres">
      <dgm:prSet presAssocID="{B465B05F-8928-A449-A34A-BCCD39A867A2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BB015A-8C9E-E24F-A3FC-2FFE7DD7BAE9}" type="pres">
      <dgm:prSet presAssocID="{B465B05F-8928-A449-A34A-BCCD39A867A2}" presName="level3hierChild" presStyleCnt="0"/>
      <dgm:spPr/>
    </dgm:pt>
    <dgm:pt modelId="{854A3112-659F-433C-BC17-8A58947B0EF5}" type="pres">
      <dgm:prSet presAssocID="{9D078824-A141-4E4A-826D-2871FDFA7EE4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BFADB994-A3F9-4735-A9E1-03F8C7230212}" type="pres">
      <dgm:prSet presAssocID="{9D078824-A141-4E4A-826D-2871FDFA7EE4}" presName="connTx" presStyleLbl="parChTrans1D3" presStyleIdx="1" presStyleCnt="3"/>
      <dgm:spPr/>
      <dgm:t>
        <a:bodyPr/>
        <a:lstStyle/>
        <a:p>
          <a:endParaRPr lang="en-US"/>
        </a:p>
      </dgm:t>
    </dgm:pt>
    <dgm:pt modelId="{54E597B5-8937-450E-BDD1-E915B7A031F7}" type="pres">
      <dgm:prSet presAssocID="{6683D999-FBEC-4126-9574-CAC13BE5910B}" presName="root2" presStyleCnt="0"/>
      <dgm:spPr/>
    </dgm:pt>
    <dgm:pt modelId="{CE6E2C71-B10D-4F5C-9709-5EB9D7565E48}" type="pres">
      <dgm:prSet presAssocID="{6683D999-FBEC-4126-9574-CAC13BE5910B}" presName="LevelTwoTextNode" presStyleLbl="asst1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3FB583-D4E5-497B-8DAD-91CF94535CC6}" type="pres">
      <dgm:prSet presAssocID="{6683D999-FBEC-4126-9574-CAC13BE5910B}" presName="level3hierChild" presStyleCnt="0"/>
      <dgm:spPr/>
    </dgm:pt>
    <dgm:pt modelId="{EABA6527-BB9B-46DC-8B92-03295AF0CCD8}" type="pres">
      <dgm:prSet presAssocID="{222BE996-B221-495A-84ED-A64EDCD57A91}" presName="conn2-1" presStyleLbl="parChTrans1D4" presStyleIdx="2" presStyleCnt="3"/>
      <dgm:spPr/>
      <dgm:t>
        <a:bodyPr/>
        <a:lstStyle/>
        <a:p>
          <a:endParaRPr lang="en-US"/>
        </a:p>
      </dgm:t>
    </dgm:pt>
    <dgm:pt modelId="{2A3D1EF1-E7F4-4CAB-A22B-6583163EF2BE}" type="pres">
      <dgm:prSet presAssocID="{222BE996-B221-495A-84ED-A64EDCD57A91}" presName="connTx" presStyleLbl="parChTrans1D4" presStyleIdx="2" presStyleCnt="3"/>
      <dgm:spPr/>
      <dgm:t>
        <a:bodyPr/>
        <a:lstStyle/>
        <a:p>
          <a:endParaRPr lang="en-US"/>
        </a:p>
      </dgm:t>
    </dgm:pt>
    <dgm:pt modelId="{D846A4F9-64D1-4E87-9960-746DA5DDAA78}" type="pres">
      <dgm:prSet presAssocID="{533E2811-3BD2-4F89-8C9B-EF44D237234C}" presName="root2" presStyleCnt="0"/>
      <dgm:spPr/>
    </dgm:pt>
    <dgm:pt modelId="{5437ACFE-A223-450A-8092-CAB559CBF12D}" type="pres">
      <dgm:prSet presAssocID="{533E2811-3BD2-4F89-8C9B-EF44D237234C}" presName="LevelTwoTextNode" presStyleLbl="asst1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1A67A6-1BD6-4CD4-9C9D-E84426EBE28D}" type="pres">
      <dgm:prSet presAssocID="{533E2811-3BD2-4F89-8C9B-EF44D237234C}" presName="level3hierChild" presStyleCnt="0"/>
      <dgm:spPr/>
    </dgm:pt>
    <dgm:pt modelId="{C4756A09-757D-A945-AFDB-D7F458DFB851}" type="pres">
      <dgm:prSet presAssocID="{B2F3BF82-EF22-7740-9601-D63C9FA2C2D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842AB0D-1154-6945-AF25-CE3BDA25F74C}" type="pres">
      <dgm:prSet presAssocID="{B2F3BF82-EF22-7740-9601-D63C9FA2C2D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04F8C19-111B-D340-A4F9-86A78808B753}" type="pres">
      <dgm:prSet presAssocID="{583F8FAF-D309-3147-855D-D3D73F657968}" presName="root2" presStyleCnt="0"/>
      <dgm:spPr/>
    </dgm:pt>
    <dgm:pt modelId="{E2557F47-B8A0-5346-AEAA-4A63ED3D03D4}" type="pres">
      <dgm:prSet presAssocID="{583F8FAF-D309-3147-855D-D3D73F657968}" presName="LevelTwoTextNode" presStyleLbl="asst1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A6B1C7-3D50-E048-8B5A-4B98442C9849}" type="pres">
      <dgm:prSet presAssocID="{583F8FAF-D309-3147-855D-D3D73F657968}" presName="level3hierChild" presStyleCnt="0"/>
      <dgm:spPr/>
    </dgm:pt>
    <dgm:pt modelId="{CF9D99B7-8852-7446-AF1F-7A1646381703}" type="pres">
      <dgm:prSet presAssocID="{EF1AF121-5825-884C-BBFC-1BD2BD6BA134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34F48FB6-43A0-5E46-B511-B6FFEEE99398}" type="pres">
      <dgm:prSet presAssocID="{EF1AF121-5825-884C-BBFC-1BD2BD6BA134}" presName="connTx" presStyleLbl="parChTrans1D3" presStyleIdx="2" presStyleCnt="3"/>
      <dgm:spPr/>
      <dgm:t>
        <a:bodyPr/>
        <a:lstStyle/>
        <a:p>
          <a:endParaRPr lang="en-US"/>
        </a:p>
      </dgm:t>
    </dgm:pt>
    <dgm:pt modelId="{A1D759BE-1D9D-274C-BB9B-A5FEF8E1D56D}" type="pres">
      <dgm:prSet presAssocID="{38E856DB-F343-144E-A1BB-029A5EA50C8B}" presName="root2" presStyleCnt="0"/>
      <dgm:spPr/>
    </dgm:pt>
    <dgm:pt modelId="{F0BAB253-79CD-E848-AECC-B520AAE90259}" type="pres">
      <dgm:prSet presAssocID="{38E856DB-F343-144E-A1BB-029A5EA50C8B}" presName="LevelTwoTextNode" presStyleLbl="asst1" presStyleIdx="5" presStyleCnt="6" custLinFactX="40064" custLinFactNeighborX="100000" custLinFactNeighborY="2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7EB07F-1C23-2740-9EF6-1D04F0F31667}" type="pres">
      <dgm:prSet presAssocID="{38E856DB-F343-144E-A1BB-029A5EA50C8B}" presName="level3hierChild" presStyleCnt="0"/>
      <dgm:spPr/>
    </dgm:pt>
  </dgm:ptLst>
  <dgm:cxnLst>
    <dgm:cxn modelId="{ED25725A-6612-1745-8044-B9B263C59CE9}" type="presOf" srcId="{EF1AF121-5825-884C-BBFC-1BD2BD6BA134}" destId="{34F48FB6-43A0-5E46-B511-B6FFEEE99398}" srcOrd="1" destOrd="0" presId="urn:microsoft.com/office/officeart/2005/8/layout/hierarchy2"/>
    <dgm:cxn modelId="{EBBB3626-399C-3B43-BFAF-36190ECD9334}" type="presOf" srcId="{BF760C05-64E5-4B47-BA5A-F741FC642A5C}" destId="{8F452F52-66D5-564F-8F15-E3ACE66A249D}" srcOrd="0" destOrd="0" presId="urn:microsoft.com/office/officeart/2005/8/layout/hierarchy2"/>
    <dgm:cxn modelId="{2B3BCD1A-600D-4BBC-B03A-54E981CDE185}" srcId="{6683D999-FBEC-4126-9574-CAC13BE5910B}" destId="{533E2811-3BD2-4F89-8C9B-EF44D237234C}" srcOrd="0" destOrd="0" parTransId="{222BE996-B221-495A-84ED-A64EDCD57A91}" sibTransId="{462B3CCD-7A56-4157-98E1-DCB0A20CBFBE}"/>
    <dgm:cxn modelId="{2FCDE4B0-96AD-B344-8758-DF4CEFB19A11}" srcId="{BD8C3AA4-9050-3044-A816-D7AC3F0542B5}" destId="{B465B05F-8928-A449-A34A-BCCD39A867A2}" srcOrd="1" destOrd="0" parTransId="{A62D6BEB-F3CB-6D43-B466-E3ADA177BB4B}" sibTransId="{E89156B5-A6C5-0A45-9F2B-6E7DB5C69ACD}"/>
    <dgm:cxn modelId="{4CB818DE-67FC-9D41-BE78-CF86C94E62DE}" srcId="{A84C4E45-76E2-FA46-BBDF-E3D92EE4BE65}" destId="{BD8C3AA4-9050-3044-A816-D7AC3F0542B5}" srcOrd="0" destOrd="0" parTransId="{AB0459C6-8F8A-C249-A4A6-1687F1E40533}" sibTransId="{AB24F5EA-9A73-7F4D-B268-527707CE1D99}"/>
    <dgm:cxn modelId="{4E5EBCAF-20A3-B14A-9DA2-2425AAC884E5}" type="presOf" srcId="{6419EECD-9AD5-B044-AE3D-31468D737988}" destId="{B60FB3A0-D95B-1D48-9744-43F73D27EABA}" srcOrd="1" destOrd="0" presId="urn:microsoft.com/office/officeart/2005/8/layout/hierarchy2"/>
    <dgm:cxn modelId="{7C4D1E6C-BB04-6A44-A0FC-C53B357E7FD2}" type="presOf" srcId="{81CBACED-2938-9C44-BD07-D4FE61C17316}" destId="{F0A38609-DAE5-FB4A-A3B8-B830DE11E371}" srcOrd="0" destOrd="0" presId="urn:microsoft.com/office/officeart/2005/8/layout/hierarchy2"/>
    <dgm:cxn modelId="{6360CED7-A8EF-4249-BBA5-28DDAB108B6B}" type="presOf" srcId="{EF1AF121-5825-884C-BBFC-1BD2BD6BA134}" destId="{CF9D99B7-8852-7446-AF1F-7A1646381703}" srcOrd="0" destOrd="0" presId="urn:microsoft.com/office/officeart/2005/8/layout/hierarchy2"/>
    <dgm:cxn modelId="{F6F3A084-5202-294F-8691-CFEE3940BEB0}" type="presOf" srcId="{81CBACED-2938-9C44-BD07-D4FE61C17316}" destId="{BA1843E1-5C9D-F64E-AA40-EF28CEED6DB0}" srcOrd="1" destOrd="0" presId="urn:microsoft.com/office/officeart/2005/8/layout/hierarchy2"/>
    <dgm:cxn modelId="{7E4621A2-BAB1-E44E-807C-36ACF6AA37D0}" srcId="{BF760C05-64E5-4B47-BA5A-F741FC642A5C}" destId="{A84C4E45-76E2-FA46-BBDF-E3D92EE4BE65}" srcOrd="0" destOrd="0" parTransId="{81CBACED-2938-9C44-BD07-D4FE61C17316}" sibTransId="{FE0C1C1C-F1EF-1547-99D2-6637AB7C37AA}"/>
    <dgm:cxn modelId="{42010ABE-A9BF-DE47-A223-AB7ABC93596F}" type="presOf" srcId="{533E2811-3BD2-4F89-8C9B-EF44D237234C}" destId="{5437ACFE-A223-450A-8092-CAB559CBF12D}" srcOrd="0" destOrd="0" presId="urn:microsoft.com/office/officeart/2005/8/layout/hierarchy2"/>
    <dgm:cxn modelId="{A2B5FE77-0455-D849-98EC-1450640C24EB}" type="presOf" srcId="{22216125-C540-BD44-BFA9-EF688787B343}" destId="{534CE689-38DD-7A44-BC86-E785BF7D0943}" srcOrd="0" destOrd="0" presId="urn:microsoft.com/office/officeart/2005/8/layout/hierarchy2"/>
    <dgm:cxn modelId="{A6B47EED-51D8-49C0-B8DA-6DE199A428D3}" srcId="{A84C4E45-76E2-FA46-BBDF-E3D92EE4BE65}" destId="{6683D999-FBEC-4126-9574-CAC13BE5910B}" srcOrd="1" destOrd="0" parTransId="{9D078824-A141-4E4A-826D-2871FDFA7EE4}" sibTransId="{78691C5C-3EA1-47E0-8A4B-466E0631CA01}"/>
    <dgm:cxn modelId="{A402FCE1-CDFE-4840-9E68-92F0A2FE2A84}" srcId="{BD8C3AA4-9050-3044-A816-D7AC3F0542B5}" destId="{22216125-C540-BD44-BFA9-EF688787B343}" srcOrd="0" destOrd="0" parTransId="{6419EECD-9AD5-B044-AE3D-31468D737988}" sibTransId="{81D0AF5E-3F89-2044-8E09-10CD80D54F23}"/>
    <dgm:cxn modelId="{AC7C7D96-A172-B746-9E01-1DDA28131659}" type="presOf" srcId="{222BE996-B221-495A-84ED-A64EDCD57A91}" destId="{EABA6527-BB9B-46DC-8B92-03295AF0CCD8}" srcOrd="0" destOrd="0" presId="urn:microsoft.com/office/officeart/2005/8/layout/hierarchy2"/>
    <dgm:cxn modelId="{3D3C094F-6AA6-D64B-BDFF-E907D7E97241}" type="presOf" srcId="{583F8FAF-D309-3147-855D-D3D73F657968}" destId="{E2557F47-B8A0-5346-AEAA-4A63ED3D03D4}" srcOrd="0" destOrd="0" presId="urn:microsoft.com/office/officeart/2005/8/layout/hierarchy2"/>
    <dgm:cxn modelId="{278E0678-A41E-0744-98B2-556EB13A7E05}" type="presOf" srcId="{A84C4E45-76E2-FA46-BBDF-E3D92EE4BE65}" destId="{2E0F5D31-877D-D04D-8AF1-C73116E95CF9}" srcOrd="0" destOrd="0" presId="urn:microsoft.com/office/officeart/2005/8/layout/hierarchy2"/>
    <dgm:cxn modelId="{8E259621-09BC-1842-B250-E6C1D8A8E868}" srcId="{583F8FAF-D309-3147-855D-D3D73F657968}" destId="{38E856DB-F343-144E-A1BB-029A5EA50C8B}" srcOrd="0" destOrd="0" parTransId="{EF1AF121-5825-884C-BBFC-1BD2BD6BA134}" sibTransId="{4B675BD3-4AF4-5044-9477-932C99A218CC}"/>
    <dgm:cxn modelId="{9D76E700-78E7-7741-AAAC-88C7C3EE9FEA}" type="presOf" srcId="{6419EECD-9AD5-B044-AE3D-31468D737988}" destId="{F251D068-6344-5847-A1F6-55B2E6C19A0A}" srcOrd="0" destOrd="0" presId="urn:microsoft.com/office/officeart/2005/8/layout/hierarchy2"/>
    <dgm:cxn modelId="{1FD0C096-BB1F-D442-8B2A-AFF48E1C5EEE}" type="presOf" srcId="{B2F3BF82-EF22-7740-9601-D63C9FA2C2D8}" destId="{C842AB0D-1154-6945-AF25-CE3BDA25F74C}" srcOrd="1" destOrd="0" presId="urn:microsoft.com/office/officeart/2005/8/layout/hierarchy2"/>
    <dgm:cxn modelId="{CA640D5A-6598-8241-927A-720177A9A733}" type="presOf" srcId="{AB0459C6-8F8A-C249-A4A6-1687F1E40533}" destId="{D6A768F5-6DAE-C04A-95E5-E35AEDAC4257}" srcOrd="1" destOrd="0" presId="urn:microsoft.com/office/officeart/2005/8/layout/hierarchy2"/>
    <dgm:cxn modelId="{96567B5E-CF45-6D41-8EB4-3EB84E22EC32}" type="presOf" srcId="{BD8C3AA4-9050-3044-A816-D7AC3F0542B5}" destId="{BCA1DA80-3DEC-1047-8EEE-EFC1F56B4305}" srcOrd="0" destOrd="0" presId="urn:microsoft.com/office/officeart/2005/8/layout/hierarchy2"/>
    <dgm:cxn modelId="{9F381CDE-D19D-1F4B-8D6E-4BEEFCA69379}" type="presOf" srcId="{9D078824-A141-4E4A-826D-2871FDFA7EE4}" destId="{BFADB994-A3F9-4735-A9E1-03F8C7230212}" srcOrd="1" destOrd="0" presId="urn:microsoft.com/office/officeart/2005/8/layout/hierarchy2"/>
    <dgm:cxn modelId="{86BA7C3A-1456-7848-A463-219618F26D13}" type="presOf" srcId="{B465B05F-8928-A449-A34A-BCCD39A867A2}" destId="{66D073C4-BCD6-7D48-BEC9-1DA9415C0E68}" srcOrd="0" destOrd="0" presId="urn:microsoft.com/office/officeart/2005/8/layout/hierarchy2"/>
    <dgm:cxn modelId="{F6E4545A-8AFA-364E-9D03-D2446FD367C8}" type="presOf" srcId="{222BE996-B221-495A-84ED-A64EDCD57A91}" destId="{2A3D1EF1-E7F4-4CAB-A22B-6583163EF2BE}" srcOrd="1" destOrd="0" presId="urn:microsoft.com/office/officeart/2005/8/layout/hierarchy2"/>
    <dgm:cxn modelId="{98B89B02-A6DA-A54E-A3AD-A3FF4C9A23C7}" type="presOf" srcId="{B2F3BF82-EF22-7740-9601-D63C9FA2C2D8}" destId="{C4756A09-757D-A945-AFDB-D7F458DFB851}" srcOrd="0" destOrd="0" presId="urn:microsoft.com/office/officeart/2005/8/layout/hierarchy2"/>
    <dgm:cxn modelId="{37D4E083-7008-6D4D-847F-B3CD57DD0AEE}" type="presOf" srcId="{6683D999-FBEC-4126-9574-CAC13BE5910B}" destId="{CE6E2C71-B10D-4F5C-9709-5EB9D7565E48}" srcOrd="0" destOrd="0" presId="urn:microsoft.com/office/officeart/2005/8/layout/hierarchy2"/>
    <dgm:cxn modelId="{625BD40C-FD18-E64B-AAFA-098801A28E30}" srcId="{BFE77925-92D6-2149-82EF-7D58A6EC40FF}" destId="{BF760C05-64E5-4B47-BA5A-F741FC642A5C}" srcOrd="0" destOrd="0" parTransId="{FADEAEFB-9C5D-DC44-A910-6F4EE9F1A06A}" sibTransId="{3EC81FD5-6059-E344-87DF-D3E3B1F9FF32}"/>
    <dgm:cxn modelId="{277032BE-E39C-0D44-8B15-0D2FFFE32E24}" type="presOf" srcId="{38E856DB-F343-144E-A1BB-029A5EA50C8B}" destId="{F0BAB253-79CD-E848-AECC-B520AAE90259}" srcOrd="0" destOrd="0" presId="urn:microsoft.com/office/officeart/2005/8/layout/hierarchy2"/>
    <dgm:cxn modelId="{39D2FAF2-ADF8-DF43-A646-B13D5D5818BC}" srcId="{BF760C05-64E5-4B47-BA5A-F741FC642A5C}" destId="{583F8FAF-D309-3147-855D-D3D73F657968}" srcOrd="1" destOrd="0" parTransId="{B2F3BF82-EF22-7740-9601-D63C9FA2C2D8}" sibTransId="{DA1E7EB0-5EC4-264A-B1B7-ACD0328258D0}"/>
    <dgm:cxn modelId="{0AD3C060-9908-A647-87E2-25F9E3AAB917}" type="presOf" srcId="{AB0459C6-8F8A-C249-A4A6-1687F1E40533}" destId="{FE1D241A-67B9-814E-863D-2E69A63E0036}" srcOrd="0" destOrd="0" presId="urn:microsoft.com/office/officeart/2005/8/layout/hierarchy2"/>
    <dgm:cxn modelId="{F0D7B2C8-C984-AD4A-9955-79DA834DD090}" type="presOf" srcId="{A62D6BEB-F3CB-6D43-B466-E3ADA177BB4B}" destId="{09A93321-EFDD-0042-B3C6-A3886035E015}" srcOrd="1" destOrd="0" presId="urn:microsoft.com/office/officeart/2005/8/layout/hierarchy2"/>
    <dgm:cxn modelId="{BE07B87E-134B-FA49-9C3C-EC93AEE03494}" type="presOf" srcId="{9D078824-A141-4E4A-826D-2871FDFA7EE4}" destId="{854A3112-659F-433C-BC17-8A58947B0EF5}" srcOrd="0" destOrd="0" presId="urn:microsoft.com/office/officeart/2005/8/layout/hierarchy2"/>
    <dgm:cxn modelId="{355F6A28-DDE2-6E4D-82B5-3A644FDAB2D6}" type="presOf" srcId="{A62D6BEB-F3CB-6D43-B466-E3ADA177BB4B}" destId="{6C6F0655-0D14-A54F-B966-8648AE55D181}" srcOrd="0" destOrd="0" presId="urn:microsoft.com/office/officeart/2005/8/layout/hierarchy2"/>
    <dgm:cxn modelId="{B8A47474-E218-BE4D-A2C9-ED4194385D3E}" type="presOf" srcId="{BFE77925-92D6-2149-82EF-7D58A6EC40FF}" destId="{10DBBDF5-A4A8-0044-B2D7-61FB333C72C2}" srcOrd="0" destOrd="0" presId="urn:microsoft.com/office/officeart/2005/8/layout/hierarchy2"/>
    <dgm:cxn modelId="{D10E2F90-92C4-E44F-9752-867827C320FD}" type="presParOf" srcId="{10DBBDF5-A4A8-0044-B2D7-61FB333C72C2}" destId="{B4B179D3-EE6C-6548-AE88-C7B4FB942917}" srcOrd="0" destOrd="0" presId="urn:microsoft.com/office/officeart/2005/8/layout/hierarchy2"/>
    <dgm:cxn modelId="{6F17A020-A249-2042-9C50-EA72EC26AF2C}" type="presParOf" srcId="{B4B179D3-EE6C-6548-AE88-C7B4FB942917}" destId="{8F452F52-66D5-564F-8F15-E3ACE66A249D}" srcOrd="0" destOrd="0" presId="urn:microsoft.com/office/officeart/2005/8/layout/hierarchy2"/>
    <dgm:cxn modelId="{A31327C0-EBC9-B148-8A20-81554082D54A}" type="presParOf" srcId="{B4B179D3-EE6C-6548-AE88-C7B4FB942917}" destId="{519ED2A0-5265-1F44-A82F-11E99020BAD6}" srcOrd="1" destOrd="0" presId="urn:microsoft.com/office/officeart/2005/8/layout/hierarchy2"/>
    <dgm:cxn modelId="{B9C2BE9C-D748-EF4B-AEA8-5A459E7FC5D6}" type="presParOf" srcId="{519ED2A0-5265-1F44-A82F-11E99020BAD6}" destId="{F0A38609-DAE5-FB4A-A3B8-B830DE11E371}" srcOrd="0" destOrd="0" presId="urn:microsoft.com/office/officeart/2005/8/layout/hierarchy2"/>
    <dgm:cxn modelId="{DBD1E64D-7C0A-AB4B-8B57-EA6E220D93B1}" type="presParOf" srcId="{F0A38609-DAE5-FB4A-A3B8-B830DE11E371}" destId="{BA1843E1-5C9D-F64E-AA40-EF28CEED6DB0}" srcOrd="0" destOrd="0" presId="urn:microsoft.com/office/officeart/2005/8/layout/hierarchy2"/>
    <dgm:cxn modelId="{30AD93DF-4F7A-8F4B-B6AA-5E65F4B9E34B}" type="presParOf" srcId="{519ED2A0-5265-1F44-A82F-11E99020BAD6}" destId="{955350EB-4E91-4E45-86C7-546D803D4D67}" srcOrd="1" destOrd="0" presId="urn:microsoft.com/office/officeart/2005/8/layout/hierarchy2"/>
    <dgm:cxn modelId="{C33BEA6B-557C-CB43-ADAF-DEBDC8597B2A}" type="presParOf" srcId="{955350EB-4E91-4E45-86C7-546D803D4D67}" destId="{2E0F5D31-877D-D04D-8AF1-C73116E95CF9}" srcOrd="0" destOrd="0" presId="urn:microsoft.com/office/officeart/2005/8/layout/hierarchy2"/>
    <dgm:cxn modelId="{E83DE1B8-2B70-A74A-91D7-AF9D11F0547F}" type="presParOf" srcId="{955350EB-4E91-4E45-86C7-546D803D4D67}" destId="{38E44C29-C10F-0445-80F8-A3912F902B62}" srcOrd="1" destOrd="0" presId="urn:microsoft.com/office/officeart/2005/8/layout/hierarchy2"/>
    <dgm:cxn modelId="{1F56314F-CBB4-DA47-8919-8F6EE1680D32}" type="presParOf" srcId="{38E44C29-C10F-0445-80F8-A3912F902B62}" destId="{FE1D241A-67B9-814E-863D-2E69A63E0036}" srcOrd="0" destOrd="0" presId="urn:microsoft.com/office/officeart/2005/8/layout/hierarchy2"/>
    <dgm:cxn modelId="{9842C5AF-93A6-1946-8242-BA3CAD9C1D91}" type="presParOf" srcId="{FE1D241A-67B9-814E-863D-2E69A63E0036}" destId="{D6A768F5-6DAE-C04A-95E5-E35AEDAC4257}" srcOrd="0" destOrd="0" presId="urn:microsoft.com/office/officeart/2005/8/layout/hierarchy2"/>
    <dgm:cxn modelId="{3EC7AA30-E288-1441-9FA2-4C2045E776D5}" type="presParOf" srcId="{38E44C29-C10F-0445-80F8-A3912F902B62}" destId="{9E68A8D6-8EDB-5241-80AD-7F22938C81FD}" srcOrd="1" destOrd="0" presId="urn:microsoft.com/office/officeart/2005/8/layout/hierarchy2"/>
    <dgm:cxn modelId="{E841A9D5-94BB-6645-9870-E384C0469AA9}" type="presParOf" srcId="{9E68A8D6-8EDB-5241-80AD-7F22938C81FD}" destId="{BCA1DA80-3DEC-1047-8EEE-EFC1F56B4305}" srcOrd="0" destOrd="0" presId="urn:microsoft.com/office/officeart/2005/8/layout/hierarchy2"/>
    <dgm:cxn modelId="{F3EE79D0-3690-8B40-B77B-1AC8CE40AD9C}" type="presParOf" srcId="{9E68A8D6-8EDB-5241-80AD-7F22938C81FD}" destId="{C0674582-261C-8C4E-9471-0459ED7D720E}" srcOrd="1" destOrd="0" presId="urn:microsoft.com/office/officeart/2005/8/layout/hierarchy2"/>
    <dgm:cxn modelId="{0DDC7671-BD68-E84A-89C0-26B45D021493}" type="presParOf" srcId="{C0674582-261C-8C4E-9471-0459ED7D720E}" destId="{F251D068-6344-5847-A1F6-55B2E6C19A0A}" srcOrd="0" destOrd="0" presId="urn:microsoft.com/office/officeart/2005/8/layout/hierarchy2"/>
    <dgm:cxn modelId="{FCD9D366-BDC4-CA43-8426-AE8220D43249}" type="presParOf" srcId="{F251D068-6344-5847-A1F6-55B2E6C19A0A}" destId="{B60FB3A0-D95B-1D48-9744-43F73D27EABA}" srcOrd="0" destOrd="0" presId="urn:microsoft.com/office/officeart/2005/8/layout/hierarchy2"/>
    <dgm:cxn modelId="{447BB14A-BEB2-3F41-8F92-E416B02AC6E2}" type="presParOf" srcId="{C0674582-261C-8C4E-9471-0459ED7D720E}" destId="{E1576B4A-CFE3-2A41-83ED-B8A5B9577613}" srcOrd="1" destOrd="0" presId="urn:microsoft.com/office/officeart/2005/8/layout/hierarchy2"/>
    <dgm:cxn modelId="{5549E8F8-CEBA-4E40-AB73-27890A7B70E5}" type="presParOf" srcId="{E1576B4A-CFE3-2A41-83ED-B8A5B9577613}" destId="{534CE689-38DD-7A44-BC86-E785BF7D0943}" srcOrd="0" destOrd="0" presId="urn:microsoft.com/office/officeart/2005/8/layout/hierarchy2"/>
    <dgm:cxn modelId="{F5AA35D3-066F-0E44-BF7B-70C0AD0F0826}" type="presParOf" srcId="{E1576B4A-CFE3-2A41-83ED-B8A5B9577613}" destId="{4DC7CC53-29BA-004F-A5B4-2B97BEDC3D25}" srcOrd="1" destOrd="0" presId="urn:microsoft.com/office/officeart/2005/8/layout/hierarchy2"/>
    <dgm:cxn modelId="{03A68147-1CDD-F94D-810B-5DB5AF495A0E}" type="presParOf" srcId="{C0674582-261C-8C4E-9471-0459ED7D720E}" destId="{6C6F0655-0D14-A54F-B966-8648AE55D181}" srcOrd="2" destOrd="0" presId="urn:microsoft.com/office/officeart/2005/8/layout/hierarchy2"/>
    <dgm:cxn modelId="{4AE78F2B-6B67-F744-B36D-95947F53CA27}" type="presParOf" srcId="{6C6F0655-0D14-A54F-B966-8648AE55D181}" destId="{09A93321-EFDD-0042-B3C6-A3886035E015}" srcOrd="0" destOrd="0" presId="urn:microsoft.com/office/officeart/2005/8/layout/hierarchy2"/>
    <dgm:cxn modelId="{DF293F9A-5BDF-1946-98DF-C34C39C63C15}" type="presParOf" srcId="{C0674582-261C-8C4E-9471-0459ED7D720E}" destId="{29695D9F-A9D9-FA4C-93DB-778A4B4B08E8}" srcOrd="3" destOrd="0" presId="urn:microsoft.com/office/officeart/2005/8/layout/hierarchy2"/>
    <dgm:cxn modelId="{90143C8A-5C6B-F34A-BE1C-82A0EED23E55}" type="presParOf" srcId="{29695D9F-A9D9-FA4C-93DB-778A4B4B08E8}" destId="{66D073C4-BCD6-7D48-BEC9-1DA9415C0E68}" srcOrd="0" destOrd="0" presId="urn:microsoft.com/office/officeart/2005/8/layout/hierarchy2"/>
    <dgm:cxn modelId="{E76460F2-E42E-814B-A0E0-F225E7E7F606}" type="presParOf" srcId="{29695D9F-A9D9-FA4C-93DB-778A4B4B08E8}" destId="{0CBB015A-8C9E-E24F-A3FC-2FFE7DD7BAE9}" srcOrd="1" destOrd="0" presId="urn:microsoft.com/office/officeart/2005/8/layout/hierarchy2"/>
    <dgm:cxn modelId="{6235320F-2D18-E949-889E-5AC07F652BD0}" type="presParOf" srcId="{38E44C29-C10F-0445-80F8-A3912F902B62}" destId="{854A3112-659F-433C-BC17-8A58947B0EF5}" srcOrd="2" destOrd="0" presId="urn:microsoft.com/office/officeart/2005/8/layout/hierarchy2"/>
    <dgm:cxn modelId="{5A338909-80BF-0249-BE26-2DC5427FE3DD}" type="presParOf" srcId="{854A3112-659F-433C-BC17-8A58947B0EF5}" destId="{BFADB994-A3F9-4735-A9E1-03F8C7230212}" srcOrd="0" destOrd="0" presId="urn:microsoft.com/office/officeart/2005/8/layout/hierarchy2"/>
    <dgm:cxn modelId="{BB9FC84E-5965-0442-8BB1-4FA3BC3753C9}" type="presParOf" srcId="{38E44C29-C10F-0445-80F8-A3912F902B62}" destId="{54E597B5-8937-450E-BDD1-E915B7A031F7}" srcOrd="3" destOrd="0" presId="urn:microsoft.com/office/officeart/2005/8/layout/hierarchy2"/>
    <dgm:cxn modelId="{FEDA19B5-1666-6A43-9438-BCF1BF90918C}" type="presParOf" srcId="{54E597B5-8937-450E-BDD1-E915B7A031F7}" destId="{CE6E2C71-B10D-4F5C-9709-5EB9D7565E48}" srcOrd="0" destOrd="0" presId="urn:microsoft.com/office/officeart/2005/8/layout/hierarchy2"/>
    <dgm:cxn modelId="{08820296-3BA0-AA4F-94C1-A54B00C5A4E0}" type="presParOf" srcId="{54E597B5-8937-450E-BDD1-E915B7A031F7}" destId="{D03FB583-D4E5-497B-8DAD-91CF94535CC6}" srcOrd="1" destOrd="0" presId="urn:microsoft.com/office/officeart/2005/8/layout/hierarchy2"/>
    <dgm:cxn modelId="{F35B29F1-F4C3-554A-85B4-AC846B7613CE}" type="presParOf" srcId="{D03FB583-D4E5-497B-8DAD-91CF94535CC6}" destId="{EABA6527-BB9B-46DC-8B92-03295AF0CCD8}" srcOrd="0" destOrd="0" presId="urn:microsoft.com/office/officeart/2005/8/layout/hierarchy2"/>
    <dgm:cxn modelId="{2E9837E2-018B-704A-81C7-22319BAC4BAE}" type="presParOf" srcId="{EABA6527-BB9B-46DC-8B92-03295AF0CCD8}" destId="{2A3D1EF1-E7F4-4CAB-A22B-6583163EF2BE}" srcOrd="0" destOrd="0" presId="urn:microsoft.com/office/officeart/2005/8/layout/hierarchy2"/>
    <dgm:cxn modelId="{6923B568-11C2-8F42-9BBE-50FE41476B2D}" type="presParOf" srcId="{D03FB583-D4E5-497B-8DAD-91CF94535CC6}" destId="{D846A4F9-64D1-4E87-9960-746DA5DDAA78}" srcOrd="1" destOrd="0" presId="urn:microsoft.com/office/officeart/2005/8/layout/hierarchy2"/>
    <dgm:cxn modelId="{27D04941-C44B-2749-8A5E-622D7A6EAE98}" type="presParOf" srcId="{D846A4F9-64D1-4E87-9960-746DA5DDAA78}" destId="{5437ACFE-A223-450A-8092-CAB559CBF12D}" srcOrd="0" destOrd="0" presId="urn:microsoft.com/office/officeart/2005/8/layout/hierarchy2"/>
    <dgm:cxn modelId="{225E7A53-D410-9E46-A158-B0CB12C131B7}" type="presParOf" srcId="{D846A4F9-64D1-4E87-9960-746DA5DDAA78}" destId="{811A67A6-1BD6-4CD4-9C9D-E84426EBE28D}" srcOrd="1" destOrd="0" presId="urn:microsoft.com/office/officeart/2005/8/layout/hierarchy2"/>
    <dgm:cxn modelId="{DE9D612A-849E-934F-B9FF-642AE44080B4}" type="presParOf" srcId="{519ED2A0-5265-1F44-A82F-11E99020BAD6}" destId="{C4756A09-757D-A945-AFDB-D7F458DFB851}" srcOrd="2" destOrd="0" presId="urn:microsoft.com/office/officeart/2005/8/layout/hierarchy2"/>
    <dgm:cxn modelId="{B9B323CE-7C50-FF42-9DD7-ECB9225537FB}" type="presParOf" srcId="{C4756A09-757D-A945-AFDB-D7F458DFB851}" destId="{C842AB0D-1154-6945-AF25-CE3BDA25F74C}" srcOrd="0" destOrd="0" presId="urn:microsoft.com/office/officeart/2005/8/layout/hierarchy2"/>
    <dgm:cxn modelId="{DB7FED3F-7D51-C144-AFD8-BAD946636E84}" type="presParOf" srcId="{519ED2A0-5265-1F44-A82F-11E99020BAD6}" destId="{104F8C19-111B-D340-A4F9-86A78808B753}" srcOrd="3" destOrd="0" presId="urn:microsoft.com/office/officeart/2005/8/layout/hierarchy2"/>
    <dgm:cxn modelId="{8CD7FBAC-64A7-A84A-BF8C-3863955866CE}" type="presParOf" srcId="{104F8C19-111B-D340-A4F9-86A78808B753}" destId="{E2557F47-B8A0-5346-AEAA-4A63ED3D03D4}" srcOrd="0" destOrd="0" presId="urn:microsoft.com/office/officeart/2005/8/layout/hierarchy2"/>
    <dgm:cxn modelId="{6ED68F45-4DE8-E347-87EE-78DEF9EF6D82}" type="presParOf" srcId="{104F8C19-111B-D340-A4F9-86A78808B753}" destId="{13A6B1C7-3D50-E048-8B5A-4B98442C9849}" srcOrd="1" destOrd="0" presId="urn:microsoft.com/office/officeart/2005/8/layout/hierarchy2"/>
    <dgm:cxn modelId="{5A6F5312-E1E6-894A-ABB5-AE3E7BFC1CEF}" type="presParOf" srcId="{13A6B1C7-3D50-E048-8B5A-4B98442C9849}" destId="{CF9D99B7-8852-7446-AF1F-7A1646381703}" srcOrd="0" destOrd="0" presId="urn:microsoft.com/office/officeart/2005/8/layout/hierarchy2"/>
    <dgm:cxn modelId="{4F34950E-0BD9-024B-B3D8-FAC42679E03D}" type="presParOf" srcId="{CF9D99B7-8852-7446-AF1F-7A1646381703}" destId="{34F48FB6-43A0-5E46-B511-B6FFEEE99398}" srcOrd="0" destOrd="0" presId="urn:microsoft.com/office/officeart/2005/8/layout/hierarchy2"/>
    <dgm:cxn modelId="{FBC1036B-0B04-D944-8815-B2E8F6CF5186}" type="presParOf" srcId="{13A6B1C7-3D50-E048-8B5A-4B98442C9849}" destId="{A1D759BE-1D9D-274C-BB9B-A5FEF8E1D56D}" srcOrd="1" destOrd="0" presId="urn:microsoft.com/office/officeart/2005/8/layout/hierarchy2"/>
    <dgm:cxn modelId="{6949F9A9-60DA-3940-AC19-72447180B978}" type="presParOf" srcId="{A1D759BE-1D9D-274C-BB9B-A5FEF8E1D56D}" destId="{F0BAB253-79CD-E848-AECC-B520AAE90259}" srcOrd="0" destOrd="0" presId="urn:microsoft.com/office/officeart/2005/8/layout/hierarchy2"/>
    <dgm:cxn modelId="{EFB2A775-5A34-2E4E-9DC8-6341A13B15C3}" type="presParOf" srcId="{A1D759BE-1D9D-274C-BB9B-A5FEF8E1D56D}" destId="{F17EB07F-1C23-2740-9EF6-1D04F0F3166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E77925-92D6-2149-82EF-7D58A6EC40FF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4C4E45-76E2-FA46-BBDF-E3D92EE4BE65}" type="asst">
      <dgm:prSet phldrT="[Text]"/>
      <dgm:spPr>
        <a:solidFill>
          <a:srgbClr val="B7CFF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MSK-IMPACT NGS (341 genes)</a:t>
          </a:r>
        </a:p>
        <a:p>
          <a:r>
            <a: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115</a:t>
          </a:r>
        </a:p>
      </dgm:t>
    </dgm:pt>
    <dgm:pt modelId="{81CBACED-2938-9C44-BD07-D4FE61C17316}" type="parTrans" cxnId="{7E4621A2-BAB1-E44E-807C-36ACF6AA37D0}">
      <dgm:prSet/>
      <dgm:spPr>
        <a:ln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FE0C1C1C-F1EF-1547-99D2-6637AB7C37AA}" type="sibTrans" cxnId="{7E4621A2-BAB1-E44E-807C-36ACF6AA37D0}">
      <dgm:prSet/>
      <dgm:spPr/>
      <dgm:t>
        <a:bodyPr/>
        <a:lstStyle/>
        <a:p>
          <a:endParaRPr lang="en-US"/>
        </a:p>
      </dgm:t>
    </dgm:pt>
    <dgm:pt modelId="{BD8C3AA4-9050-3044-A816-D7AC3F0542B5}" type="asst">
      <dgm:prSet/>
      <dgm:spPr>
        <a:solidFill>
          <a:srgbClr val="B7CFF0"/>
        </a:solidFill>
      </dgm:spPr>
      <dgm:t>
        <a:bodyPr/>
        <a:lstStyle/>
        <a:p>
          <a:r>
            <a:rPr lang="en-US" b="1" i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NF1</a:t>
          </a:r>
          <a:r>
            <a:rPr lang="en-US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 Alteration</a:t>
          </a:r>
        </a:p>
        <a:p>
          <a:r>
            <a: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7</a:t>
          </a:r>
        </a:p>
        <a:p>
          <a:r>
            <a: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(6.1%)</a:t>
          </a:r>
          <a:endParaRPr lang="en-US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AB0459C6-8F8A-C249-A4A6-1687F1E40533}" type="parTrans" cxnId="{4CB818DE-67FC-9D41-BE78-CF86C94E62DE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gm:t>
    </dgm:pt>
    <dgm:pt modelId="{AB24F5EA-9A73-7F4D-B268-527707CE1D99}" type="sibTrans" cxnId="{4CB818DE-67FC-9D41-BE78-CF86C94E62DE}">
      <dgm:prSet/>
      <dgm:spPr/>
      <dgm:t>
        <a:bodyPr/>
        <a:lstStyle/>
        <a:p>
          <a:endParaRPr lang="en-US"/>
        </a:p>
      </dgm:t>
    </dgm:pt>
    <dgm:pt modelId="{22216125-C540-BD44-BFA9-EF688787B343}">
      <dgm:prSet/>
      <dgm:spPr>
        <a:solidFill>
          <a:srgbClr val="F0E4B7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Multifocal</a:t>
          </a:r>
        </a:p>
        <a:p>
          <a:r>
            <a:rPr lang="en-US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2</a:t>
          </a:r>
        </a:p>
        <a:p>
          <a:r>
            <a:rPr lang="en-US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(28.6%)</a:t>
          </a:r>
          <a:endParaRPr lang="en-US" b="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6419EECD-9AD5-B044-AE3D-31468D737988}" type="parTrans" cxnId="{A402FCE1-CDFE-4840-9E68-92F0A2FE2A84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gm:t>
    </dgm:pt>
    <dgm:pt modelId="{81D0AF5E-3F89-2044-8E09-10CD80D54F23}" type="sibTrans" cxnId="{A402FCE1-CDFE-4840-9E68-92F0A2FE2A84}">
      <dgm:prSet/>
      <dgm:spPr/>
      <dgm:t>
        <a:bodyPr/>
        <a:lstStyle/>
        <a:p>
          <a:endParaRPr lang="en-US"/>
        </a:p>
      </dgm:t>
    </dgm:pt>
    <dgm:pt modelId="{B465B05F-8928-A449-A34A-BCCD39A867A2}">
      <dgm:prSet/>
      <dgm:spPr>
        <a:solidFill>
          <a:srgbClr val="B7CFF0"/>
        </a:solidFill>
      </dgm:spPr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Unifocal</a:t>
          </a:r>
          <a:endParaRPr lang="en-US" b="1" dirty="0" smtClean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  <a:p>
          <a:r>
            <a:rPr lang="en-US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5</a:t>
          </a:r>
        </a:p>
        <a:p>
          <a:r>
            <a:rPr lang="en-US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(71.4%)</a:t>
          </a:r>
          <a:endParaRPr lang="en-US" b="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A62D6BEB-F3CB-6D43-B466-E3ADA177BB4B}" type="parTrans" cxnId="{2FCDE4B0-96AD-B344-8758-DF4CEFB19A11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gm:t>
    </dgm:pt>
    <dgm:pt modelId="{E89156B5-A6C5-0A45-9F2B-6E7DB5C69ACD}" type="sibTrans" cxnId="{2FCDE4B0-96AD-B344-8758-DF4CEFB19A11}">
      <dgm:prSet/>
      <dgm:spPr/>
      <dgm:t>
        <a:bodyPr/>
        <a:lstStyle/>
        <a:p>
          <a:endParaRPr lang="en-US"/>
        </a:p>
      </dgm:t>
    </dgm:pt>
    <dgm:pt modelId="{C1F637AF-6AE2-F94E-BDBA-34ABC052A4E3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DJF</a:t>
          </a:r>
        </a:p>
        <a:p>
          <a:r>
            <a:rPr lang="en-US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(No Clinical NF-1)</a:t>
          </a:r>
        </a:p>
        <a:p>
          <a:r>
            <a:rPr lang="en-US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2</a:t>
          </a:r>
        </a:p>
        <a:p>
          <a:r>
            <a:rPr lang="en-US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(40%)</a:t>
          </a:r>
          <a:endParaRPr lang="en-US" b="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614BA45D-B2DA-F644-B50B-2C9FA51DB860}" type="parTrans" cxnId="{B1FC654C-A7B4-8B40-974B-C6E13C275221}">
      <dgm:prSet custT="1"/>
      <dgm:spPr>
        <a:ln w="12700">
          <a:solidFill>
            <a:schemeClr val="tx1"/>
          </a:solidFill>
          <a:tailEnd type="triangle" w="lg" len="med"/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AB9534-7668-2943-BCA4-97A6AFE2E0F8}" type="sibTrans" cxnId="{B1FC654C-A7B4-8B40-974B-C6E13C275221}">
      <dgm:prSet/>
      <dgm:spPr/>
      <dgm:t>
        <a:bodyPr/>
        <a:lstStyle/>
        <a:p>
          <a:endParaRPr lang="en-US"/>
        </a:p>
      </dgm:t>
    </dgm:pt>
    <dgm:pt modelId="{10DBBDF5-A4A8-0044-B2D7-61FB333C72C2}" type="pres">
      <dgm:prSet presAssocID="{BFE77925-92D6-2149-82EF-7D58A6EC40F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A16BD4-AE5A-1F40-BF7A-4FE43B4F3140}" type="pres">
      <dgm:prSet presAssocID="{A84C4E45-76E2-FA46-BBDF-E3D92EE4BE65}" presName="root1" presStyleCnt="0"/>
      <dgm:spPr/>
    </dgm:pt>
    <dgm:pt modelId="{524445A1-12D2-7F4B-A403-01BEA2CA6AD9}" type="pres">
      <dgm:prSet presAssocID="{A84C4E45-76E2-FA46-BBDF-E3D92EE4BE6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40840E-3DB9-4040-9921-81625A4B1475}" type="pres">
      <dgm:prSet presAssocID="{A84C4E45-76E2-FA46-BBDF-E3D92EE4BE65}" presName="level2hierChild" presStyleCnt="0"/>
      <dgm:spPr/>
    </dgm:pt>
    <dgm:pt modelId="{FE1D241A-67B9-814E-863D-2E69A63E0036}" type="pres">
      <dgm:prSet presAssocID="{AB0459C6-8F8A-C249-A4A6-1687F1E40533}" presName="conn2-1" presStyleLbl="parChTrans1D2" presStyleIdx="0" presStyleCnt="1"/>
      <dgm:spPr/>
      <dgm:t>
        <a:bodyPr/>
        <a:lstStyle/>
        <a:p>
          <a:endParaRPr lang="en-US"/>
        </a:p>
      </dgm:t>
    </dgm:pt>
    <dgm:pt modelId="{D6A768F5-6DAE-C04A-95E5-E35AEDAC4257}" type="pres">
      <dgm:prSet presAssocID="{AB0459C6-8F8A-C249-A4A6-1687F1E40533}" presName="connTx" presStyleLbl="parChTrans1D2" presStyleIdx="0" presStyleCnt="1"/>
      <dgm:spPr/>
      <dgm:t>
        <a:bodyPr/>
        <a:lstStyle/>
        <a:p>
          <a:endParaRPr lang="en-US"/>
        </a:p>
      </dgm:t>
    </dgm:pt>
    <dgm:pt modelId="{9E68A8D6-8EDB-5241-80AD-7F22938C81FD}" type="pres">
      <dgm:prSet presAssocID="{BD8C3AA4-9050-3044-A816-D7AC3F0542B5}" presName="root2" presStyleCnt="0"/>
      <dgm:spPr/>
    </dgm:pt>
    <dgm:pt modelId="{BCA1DA80-3DEC-1047-8EEE-EFC1F56B4305}" type="pres">
      <dgm:prSet presAssocID="{BD8C3AA4-9050-3044-A816-D7AC3F0542B5}" presName="LevelTwoTextNode" presStyleLbl="asst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674582-261C-8C4E-9471-0459ED7D720E}" type="pres">
      <dgm:prSet presAssocID="{BD8C3AA4-9050-3044-A816-D7AC3F0542B5}" presName="level3hierChild" presStyleCnt="0"/>
      <dgm:spPr/>
    </dgm:pt>
    <dgm:pt modelId="{F251D068-6344-5847-A1F6-55B2E6C19A0A}" type="pres">
      <dgm:prSet presAssocID="{6419EECD-9AD5-B044-AE3D-31468D737988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B60FB3A0-D95B-1D48-9744-43F73D27EABA}" type="pres">
      <dgm:prSet presAssocID="{6419EECD-9AD5-B044-AE3D-31468D737988}" presName="connTx" presStyleLbl="parChTrans1D3" presStyleIdx="0" presStyleCnt="2"/>
      <dgm:spPr/>
      <dgm:t>
        <a:bodyPr/>
        <a:lstStyle/>
        <a:p>
          <a:endParaRPr lang="en-US"/>
        </a:p>
      </dgm:t>
    </dgm:pt>
    <dgm:pt modelId="{E1576B4A-CFE3-2A41-83ED-B8A5B9577613}" type="pres">
      <dgm:prSet presAssocID="{22216125-C540-BD44-BFA9-EF688787B343}" presName="root2" presStyleCnt="0"/>
      <dgm:spPr/>
    </dgm:pt>
    <dgm:pt modelId="{534CE689-38DD-7A44-BC86-E785BF7D0943}" type="pres">
      <dgm:prSet presAssocID="{22216125-C540-BD44-BFA9-EF688787B343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C7CC53-29BA-004F-A5B4-2B97BEDC3D25}" type="pres">
      <dgm:prSet presAssocID="{22216125-C540-BD44-BFA9-EF688787B343}" presName="level3hierChild" presStyleCnt="0"/>
      <dgm:spPr/>
    </dgm:pt>
    <dgm:pt modelId="{6C6F0655-0D14-A54F-B966-8648AE55D181}" type="pres">
      <dgm:prSet presAssocID="{A62D6BEB-F3CB-6D43-B466-E3ADA177BB4B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09A93321-EFDD-0042-B3C6-A3886035E015}" type="pres">
      <dgm:prSet presAssocID="{A62D6BEB-F3CB-6D43-B466-E3ADA177BB4B}" presName="connTx" presStyleLbl="parChTrans1D3" presStyleIdx="1" presStyleCnt="2"/>
      <dgm:spPr/>
      <dgm:t>
        <a:bodyPr/>
        <a:lstStyle/>
        <a:p>
          <a:endParaRPr lang="en-US"/>
        </a:p>
      </dgm:t>
    </dgm:pt>
    <dgm:pt modelId="{29695D9F-A9D9-FA4C-93DB-778A4B4B08E8}" type="pres">
      <dgm:prSet presAssocID="{B465B05F-8928-A449-A34A-BCCD39A867A2}" presName="root2" presStyleCnt="0"/>
      <dgm:spPr/>
    </dgm:pt>
    <dgm:pt modelId="{66D073C4-BCD6-7D48-BEC9-1DA9415C0E68}" type="pres">
      <dgm:prSet presAssocID="{B465B05F-8928-A449-A34A-BCCD39A867A2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BB015A-8C9E-E24F-A3FC-2FFE7DD7BAE9}" type="pres">
      <dgm:prSet presAssocID="{B465B05F-8928-A449-A34A-BCCD39A867A2}" presName="level3hierChild" presStyleCnt="0"/>
      <dgm:spPr/>
    </dgm:pt>
    <dgm:pt modelId="{C391D234-7754-7840-AA60-CE8E659D0CD5}" type="pres">
      <dgm:prSet presAssocID="{614BA45D-B2DA-F644-B50B-2C9FA51DB860}" presName="conn2-1" presStyleLbl="parChTrans1D4" presStyleIdx="0" presStyleCnt="1"/>
      <dgm:spPr/>
      <dgm:t>
        <a:bodyPr/>
        <a:lstStyle/>
        <a:p>
          <a:endParaRPr lang="en-US"/>
        </a:p>
      </dgm:t>
    </dgm:pt>
    <dgm:pt modelId="{58393B06-2D27-7248-8D07-B957D83110F2}" type="pres">
      <dgm:prSet presAssocID="{614BA45D-B2DA-F644-B50B-2C9FA51DB860}" presName="connTx" presStyleLbl="parChTrans1D4" presStyleIdx="0" presStyleCnt="1"/>
      <dgm:spPr/>
      <dgm:t>
        <a:bodyPr/>
        <a:lstStyle/>
        <a:p>
          <a:endParaRPr lang="en-US"/>
        </a:p>
      </dgm:t>
    </dgm:pt>
    <dgm:pt modelId="{D70A88EC-AA4B-6F46-96F3-DD8579C1B958}" type="pres">
      <dgm:prSet presAssocID="{C1F637AF-6AE2-F94E-BDBA-34ABC052A4E3}" presName="root2" presStyleCnt="0"/>
      <dgm:spPr/>
    </dgm:pt>
    <dgm:pt modelId="{F434FA1B-0558-7845-83FC-0041B31C3A95}" type="pres">
      <dgm:prSet presAssocID="{C1F637AF-6AE2-F94E-BDBA-34ABC052A4E3}" presName="LevelTwoTextNode" presStyleLbl="node4" presStyleIdx="0" presStyleCnt="1" custScaleY="1598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EF4AE1-C1F8-6349-AC26-A62176C8B614}" type="pres">
      <dgm:prSet presAssocID="{C1F637AF-6AE2-F94E-BDBA-34ABC052A4E3}" presName="level3hierChild" presStyleCnt="0"/>
      <dgm:spPr/>
    </dgm:pt>
  </dgm:ptLst>
  <dgm:cxnLst>
    <dgm:cxn modelId="{4CB818DE-67FC-9D41-BE78-CF86C94E62DE}" srcId="{A84C4E45-76E2-FA46-BBDF-E3D92EE4BE65}" destId="{BD8C3AA4-9050-3044-A816-D7AC3F0542B5}" srcOrd="0" destOrd="0" parTransId="{AB0459C6-8F8A-C249-A4A6-1687F1E40533}" sibTransId="{AB24F5EA-9A73-7F4D-B268-527707CE1D99}"/>
    <dgm:cxn modelId="{F9FAE1F0-ACE7-C044-9E1B-DFE83C26F6FD}" type="presOf" srcId="{A84C4E45-76E2-FA46-BBDF-E3D92EE4BE65}" destId="{524445A1-12D2-7F4B-A403-01BEA2CA6AD9}" srcOrd="0" destOrd="0" presId="urn:microsoft.com/office/officeart/2005/8/layout/hierarchy2"/>
    <dgm:cxn modelId="{447FC27F-66ED-0B4F-A046-D4AF3BF72F1C}" type="presOf" srcId="{6419EECD-9AD5-B044-AE3D-31468D737988}" destId="{F251D068-6344-5847-A1F6-55B2E6C19A0A}" srcOrd="0" destOrd="0" presId="urn:microsoft.com/office/officeart/2005/8/layout/hierarchy2"/>
    <dgm:cxn modelId="{E5FB4CD5-8177-DA4C-A548-9DBED38B3DC5}" type="presOf" srcId="{22216125-C540-BD44-BFA9-EF688787B343}" destId="{534CE689-38DD-7A44-BC86-E785BF7D0943}" srcOrd="0" destOrd="0" presId="urn:microsoft.com/office/officeart/2005/8/layout/hierarchy2"/>
    <dgm:cxn modelId="{A402FCE1-CDFE-4840-9E68-92F0A2FE2A84}" srcId="{BD8C3AA4-9050-3044-A816-D7AC3F0542B5}" destId="{22216125-C540-BD44-BFA9-EF688787B343}" srcOrd="0" destOrd="0" parTransId="{6419EECD-9AD5-B044-AE3D-31468D737988}" sibTransId="{81D0AF5E-3F89-2044-8E09-10CD80D54F23}"/>
    <dgm:cxn modelId="{96332AE5-78B5-744E-9107-EFE318E41CEA}" type="presOf" srcId="{614BA45D-B2DA-F644-B50B-2C9FA51DB860}" destId="{C391D234-7754-7840-AA60-CE8E659D0CD5}" srcOrd="0" destOrd="0" presId="urn:microsoft.com/office/officeart/2005/8/layout/hierarchy2"/>
    <dgm:cxn modelId="{D86DCF29-515D-9E47-8AEA-7D7ACCEA2267}" type="presOf" srcId="{C1F637AF-6AE2-F94E-BDBA-34ABC052A4E3}" destId="{F434FA1B-0558-7845-83FC-0041B31C3A95}" srcOrd="0" destOrd="0" presId="urn:microsoft.com/office/officeart/2005/8/layout/hierarchy2"/>
    <dgm:cxn modelId="{7E4621A2-BAB1-E44E-807C-36ACF6AA37D0}" srcId="{BFE77925-92D6-2149-82EF-7D58A6EC40FF}" destId="{A84C4E45-76E2-FA46-BBDF-E3D92EE4BE65}" srcOrd="0" destOrd="0" parTransId="{81CBACED-2938-9C44-BD07-D4FE61C17316}" sibTransId="{FE0C1C1C-F1EF-1547-99D2-6637AB7C37AA}"/>
    <dgm:cxn modelId="{A65C26C0-CB08-DF48-8B8E-3740AB71D3B1}" type="presOf" srcId="{BFE77925-92D6-2149-82EF-7D58A6EC40FF}" destId="{10DBBDF5-A4A8-0044-B2D7-61FB333C72C2}" srcOrd="0" destOrd="0" presId="urn:microsoft.com/office/officeart/2005/8/layout/hierarchy2"/>
    <dgm:cxn modelId="{BA091636-468D-1343-941B-E50EBD146C65}" type="presOf" srcId="{B465B05F-8928-A449-A34A-BCCD39A867A2}" destId="{66D073C4-BCD6-7D48-BEC9-1DA9415C0E68}" srcOrd="0" destOrd="0" presId="urn:microsoft.com/office/officeart/2005/8/layout/hierarchy2"/>
    <dgm:cxn modelId="{B1FC654C-A7B4-8B40-974B-C6E13C275221}" srcId="{B465B05F-8928-A449-A34A-BCCD39A867A2}" destId="{C1F637AF-6AE2-F94E-BDBA-34ABC052A4E3}" srcOrd="0" destOrd="0" parTransId="{614BA45D-B2DA-F644-B50B-2C9FA51DB860}" sibTransId="{DEAB9534-7668-2943-BCA4-97A6AFE2E0F8}"/>
    <dgm:cxn modelId="{2AF99CC2-DC64-B344-BC03-55A4F643456C}" type="presOf" srcId="{A62D6BEB-F3CB-6D43-B466-E3ADA177BB4B}" destId="{09A93321-EFDD-0042-B3C6-A3886035E015}" srcOrd="1" destOrd="0" presId="urn:microsoft.com/office/officeart/2005/8/layout/hierarchy2"/>
    <dgm:cxn modelId="{9A500DEE-6F6D-394A-AF00-5530ECE8B6FC}" type="presOf" srcId="{AB0459C6-8F8A-C249-A4A6-1687F1E40533}" destId="{FE1D241A-67B9-814E-863D-2E69A63E0036}" srcOrd="0" destOrd="0" presId="urn:microsoft.com/office/officeart/2005/8/layout/hierarchy2"/>
    <dgm:cxn modelId="{CA194FF5-4E73-4148-AABE-5956B1F5A914}" type="presOf" srcId="{614BA45D-B2DA-F644-B50B-2C9FA51DB860}" destId="{58393B06-2D27-7248-8D07-B957D83110F2}" srcOrd="1" destOrd="0" presId="urn:microsoft.com/office/officeart/2005/8/layout/hierarchy2"/>
    <dgm:cxn modelId="{50A291BB-8E6F-6B4A-A35E-45074173D0FC}" type="presOf" srcId="{A62D6BEB-F3CB-6D43-B466-E3ADA177BB4B}" destId="{6C6F0655-0D14-A54F-B966-8648AE55D181}" srcOrd="0" destOrd="0" presId="urn:microsoft.com/office/officeart/2005/8/layout/hierarchy2"/>
    <dgm:cxn modelId="{2FCDE4B0-96AD-B344-8758-DF4CEFB19A11}" srcId="{BD8C3AA4-9050-3044-A816-D7AC3F0542B5}" destId="{B465B05F-8928-A449-A34A-BCCD39A867A2}" srcOrd="1" destOrd="0" parTransId="{A62D6BEB-F3CB-6D43-B466-E3ADA177BB4B}" sibTransId="{E89156B5-A6C5-0A45-9F2B-6E7DB5C69ACD}"/>
    <dgm:cxn modelId="{18C6D751-C544-C741-9566-33593C2AA538}" type="presOf" srcId="{BD8C3AA4-9050-3044-A816-D7AC3F0542B5}" destId="{BCA1DA80-3DEC-1047-8EEE-EFC1F56B4305}" srcOrd="0" destOrd="0" presId="urn:microsoft.com/office/officeart/2005/8/layout/hierarchy2"/>
    <dgm:cxn modelId="{4244A469-BD70-584C-BBC3-6B567837A9B8}" type="presOf" srcId="{6419EECD-9AD5-B044-AE3D-31468D737988}" destId="{B60FB3A0-D95B-1D48-9744-43F73D27EABA}" srcOrd="1" destOrd="0" presId="urn:microsoft.com/office/officeart/2005/8/layout/hierarchy2"/>
    <dgm:cxn modelId="{C8D4F09A-DEE5-934F-8F78-39AD8C8CB38C}" type="presOf" srcId="{AB0459C6-8F8A-C249-A4A6-1687F1E40533}" destId="{D6A768F5-6DAE-C04A-95E5-E35AEDAC4257}" srcOrd="1" destOrd="0" presId="urn:microsoft.com/office/officeart/2005/8/layout/hierarchy2"/>
    <dgm:cxn modelId="{ED97C8B1-2502-EA4E-B5D5-42C7FBF3B8F6}" type="presParOf" srcId="{10DBBDF5-A4A8-0044-B2D7-61FB333C72C2}" destId="{6CA16BD4-AE5A-1F40-BF7A-4FE43B4F3140}" srcOrd="0" destOrd="0" presId="urn:microsoft.com/office/officeart/2005/8/layout/hierarchy2"/>
    <dgm:cxn modelId="{E5B28C08-B3FF-274A-9075-E588A1E8DC23}" type="presParOf" srcId="{6CA16BD4-AE5A-1F40-BF7A-4FE43B4F3140}" destId="{524445A1-12D2-7F4B-A403-01BEA2CA6AD9}" srcOrd="0" destOrd="0" presId="urn:microsoft.com/office/officeart/2005/8/layout/hierarchy2"/>
    <dgm:cxn modelId="{F41AEA7F-DB89-4447-B923-1314013ADF76}" type="presParOf" srcId="{6CA16BD4-AE5A-1F40-BF7A-4FE43B4F3140}" destId="{2B40840E-3DB9-4040-9921-81625A4B1475}" srcOrd="1" destOrd="0" presId="urn:microsoft.com/office/officeart/2005/8/layout/hierarchy2"/>
    <dgm:cxn modelId="{5E545AFA-DA52-1645-A715-91126B91C20D}" type="presParOf" srcId="{2B40840E-3DB9-4040-9921-81625A4B1475}" destId="{FE1D241A-67B9-814E-863D-2E69A63E0036}" srcOrd="0" destOrd="0" presId="urn:microsoft.com/office/officeart/2005/8/layout/hierarchy2"/>
    <dgm:cxn modelId="{B7B969BD-2BA6-054A-B56F-D124D651426A}" type="presParOf" srcId="{FE1D241A-67B9-814E-863D-2E69A63E0036}" destId="{D6A768F5-6DAE-C04A-95E5-E35AEDAC4257}" srcOrd="0" destOrd="0" presId="urn:microsoft.com/office/officeart/2005/8/layout/hierarchy2"/>
    <dgm:cxn modelId="{584D4AFD-7B9E-D34B-9F7D-8F3FCE8BCB1C}" type="presParOf" srcId="{2B40840E-3DB9-4040-9921-81625A4B1475}" destId="{9E68A8D6-8EDB-5241-80AD-7F22938C81FD}" srcOrd="1" destOrd="0" presId="urn:microsoft.com/office/officeart/2005/8/layout/hierarchy2"/>
    <dgm:cxn modelId="{ED2695C1-C6DC-3841-9B21-A76EEE3BE41D}" type="presParOf" srcId="{9E68A8D6-8EDB-5241-80AD-7F22938C81FD}" destId="{BCA1DA80-3DEC-1047-8EEE-EFC1F56B4305}" srcOrd="0" destOrd="0" presId="urn:microsoft.com/office/officeart/2005/8/layout/hierarchy2"/>
    <dgm:cxn modelId="{4A214EF5-7557-7843-9DA3-EF802E835DD5}" type="presParOf" srcId="{9E68A8D6-8EDB-5241-80AD-7F22938C81FD}" destId="{C0674582-261C-8C4E-9471-0459ED7D720E}" srcOrd="1" destOrd="0" presId="urn:microsoft.com/office/officeart/2005/8/layout/hierarchy2"/>
    <dgm:cxn modelId="{104792BC-2223-B34B-BC5A-A5556C7EFB92}" type="presParOf" srcId="{C0674582-261C-8C4E-9471-0459ED7D720E}" destId="{F251D068-6344-5847-A1F6-55B2E6C19A0A}" srcOrd="0" destOrd="0" presId="urn:microsoft.com/office/officeart/2005/8/layout/hierarchy2"/>
    <dgm:cxn modelId="{88A24A70-E188-0949-B79C-89238E4F12B3}" type="presParOf" srcId="{F251D068-6344-5847-A1F6-55B2E6C19A0A}" destId="{B60FB3A0-D95B-1D48-9744-43F73D27EABA}" srcOrd="0" destOrd="0" presId="urn:microsoft.com/office/officeart/2005/8/layout/hierarchy2"/>
    <dgm:cxn modelId="{69D4B719-0FEE-FD48-A967-F7A11768CE7D}" type="presParOf" srcId="{C0674582-261C-8C4E-9471-0459ED7D720E}" destId="{E1576B4A-CFE3-2A41-83ED-B8A5B9577613}" srcOrd="1" destOrd="0" presId="urn:microsoft.com/office/officeart/2005/8/layout/hierarchy2"/>
    <dgm:cxn modelId="{9D10A587-F7D8-F54C-9C9C-7CCCC3797EF2}" type="presParOf" srcId="{E1576B4A-CFE3-2A41-83ED-B8A5B9577613}" destId="{534CE689-38DD-7A44-BC86-E785BF7D0943}" srcOrd="0" destOrd="0" presId="urn:microsoft.com/office/officeart/2005/8/layout/hierarchy2"/>
    <dgm:cxn modelId="{032D3AAD-26CC-824E-BC92-5DBCCE1C3F49}" type="presParOf" srcId="{E1576B4A-CFE3-2A41-83ED-B8A5B9577613}" destId="{4DC7CC53-29BA-004F-A5B4-2B97BEDC3D25}" srcOrd="1" destOrd="0" presId="urn:microsoft.com/office/officeart/2005/8/layout/hierarchy2"/>
    <dgm:cxn modelId="{87E8E718-F187-4741-9735-348513A58757}" type="presParOf" srcId="{C0674582-261C-8C4E-9471-0459ED7D720E}" destId="{6C6F0655-0D14-A54F-B966-8648AE55D181}" srcOrd="2" destOrd="0" presId="urn:microsoft.com/office/officeart/2005/8/layout/hierarchy2"/>
    <dgm:cxn modelId="{53678C5B-A711-E649-B520-91EB42EBD604}" type="presParOf" srcId="{6C6F0655-0D14-A54F-B966-8648AE55D181}" destId="{09A93321-EFDD-0042-B3C6-A3886035E015}" srcOrd="0" destOrd="0" presId="urn:microsoft.com/office/officeart/2005/8/layout/hierarchy2"/>
    <dgm:cxn modelId="{AC65AAAA-1ECB-E545-A5D0-BBC3AFF40930}" type="presParOf" srcId="{C0674582-261C-8C4E-9471-0459ED7D720E}" destId="{29695D9F-A9D9-FA4C-93DB-778A4B4B08E8}" srcOrd="3" destOrd="0" presId="urn:microsoft.com/office/officeart/2005/8/layout/hierarchy2"/>
    <dgm:cxn modelId="{3D7F409E-09CD-724D-9600-100D2CC18D06}" type="presParOf" srcId="{29695D9F-A9D9-FA4C-93DB-778A4B4B08E8}" destId="{66D073C4-BCD6-7D48-BEC9-1DA9415C0E68}" srcOrd="0" destOrd="0" presId="urn:microsoft.com/office/officeart/2005/8/layout/hierarchy2"/>
    <dgm:cxn modelId="{47060DE5-27C2-B143-8BCE-0D4535C91D40}" type="presParOf" srcId="{29695D9F-A9D9-FA4C-93DB-778A4B4B08E8}" destId="{0CBB015A-8C9E-E24F-A3FC-2FFE7DD7BAE9}" srcOrd="1" destOrd="0" presId="urn:microsoft.com/office/officeart/2005/8/layout/hierarchy2"/>
    <dgm:cxn modelId="{B0610BC8-5113-CD4B-A5CF-3E6F1A3CCAF6}" type="presParOf" srcId="{0CBB015A-8C9E-E24F-A3FC-2FFE7DD7BAE9}" destId="{C391D234-7754-7840-AA60-CE8E659D0CD5}" srcOrd="0" destOrd="0" presId="urn:microsoft.com/office/officeart/2005/8/layout/hierarchy2"/>
    <dgm:cxn modelId="{4F6670FE-197A-B44E-81DA-E76FF0337B14}" type="presParOf" srcId="{C391D234-7754-7840-AA60-CE8E659D0CD5}" destId="{58393B06-2D27-7248-8D07-B957D83110F2}" srcOrd="0" destOrd="0" presId="urn:microsoft.com/office/officeart/2005/8/layout/hierarchy2"/>
    <dgm:cxn modelId="{09665FB0-EF70-2948-BA74-82B486059901}" type="presParOf" srcId="{0CBB015A-8C9E-E24F-A3FC-2FFE7DD7BAE9}" destId="{D70A88EC-AA4B-6F46-96F3-DD8579C1B958}" srcOrd="1" destOrd="0" presId="urn:microsoft.com/office/officeart/2005/8/layout/hierarchy2"/>
    <dgm:cxn modelId="{1F298D44-FEDF-A144-A4F2-646AF087F929}" type="presParOf" srcId="{D70A88EC-AA4B-6F46-96F3-DD8579C1B958}" destId="{F434FA1B-0558-7845-83FC-0041B31C3A95}" srcOrd="0" destOrd="0" presId="urn:microsoft.com/office/officeart/2005/8/layout/hierarchy2"/>
    <dgm:cxn modelId="{3C999E08-B046-9845-9CDD-80FF52B55CB1}" type="presParOf" srcId="{D70A88EC-AA4B-6F46-96F3-DD8579C1B958}" destId="{C2EF4AE1-C1F8-6349-AC26-A62176C8B61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52F52-66D5-564F-8F15-E3ACE66A249D}">
      <dsp:nvSpPr>
        <dsp:cNvPr id="0" name=""/>
        <dsp:cNvSpPr/>
      </dsp:nvSpPr>
      <dsp:spPr>
        <a:xfrm>
          <a:off x="5196" y="2233514"/>
          <a:ext cx="1701510" cy="850755"/>
        </a:xfrm>
        <a:prstGeom prst="roundRect">
          <a:avLst>
            <a:gd name="adj" fmla="val 10000"/>
          </a:avLst>
        </a:prstGeom>
        <a:solidFill>
          <a:srgbClr val="B7CF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GIST Patients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165</a:t>
          </a:r>
          <a:endParaRPr lang="en-US" sz="140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30114" y="2258432"/>
        <a:ext cx="1651674" cy="800919"/>
      </dsp:txXfrm>
    </dsp:sp>
    <dsp:sp modelId="{F0A38609-DAE5-FB4A-A3B8-B830DE11E371}">
      <dsp:nvSpPr>
        <dsp:cNvPr id="0" name=""/>
        <dsp:cNvSpPr/>
      </dsp:nvSpPr>
      <dsp:spPr>
        <a:xfrm rot="18509147">
          <a:off x="1500181" y="2212156"/>
          <a:ext cx="1093655" cy="37397"/>
        </a:xfrm>
        <a:custGeom>
          <a:avLst/>
          <a:gdLst/>
          <a:ahLst/>
          <a:cxnLst/>
          <a:rect l="0" t="0" r="0" b="0"/>
          <a:pathLst>
            <a:path>
              <a:moveTo>
                <a:pt x="0" y="18698"/>
              </a:moveTo>
              <a:lnTo>
                <a:pt x="1093655" y="1869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sp:txBody>
      <dsp:txXfrm>
        <a:off x="2019668" y="2203514"/>
        <a:ext cx="54682" cy="54682"/>
      </dsp:txXfrm>
    </dsp:sp>
    <dsp:sp modelId="{2E0F5D31-877D-D04D-8AF1-C73116E95CF9}">
      <dsp:nvSpPr>
        <dsp:cNvPr id="0" name=""/>
        <dsp:cNvSpPr/>
      </dsp:nvSpPr>
      <dsp:spPr>
        <a:xfrm>
          <a:off x="2387311" y="1377441"/>
          <a:ext cx="1701510" cy="850755"/>
        </a:xfrm>
        <a:prstGeom prst="roundRect">
          <a:avLst>
            <a:gd name="adj" fmla="val 10000"/>
          </a:avLst>
        </a:prstGeom>
        <a:solidFill>
          <a:srgbClr val="B7CF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NGS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62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(37.6%)</a:t>
          </a:r>
          <a:endParaRPr lang="en-US" sz="140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2412229" y="1402359"/>
        <a:ext cx="1651674" cy="800919"/>
      </dsp:txXfrm>
    </dsp:sp>
    <dsp:sp modelId="{FE1D241A-67B9-814E-863D-2E69A63E0036}">
      <dsp:nvSpPr>
        <dsp:cNvPr id="0" name=""/>
        <dsp:cNvSpPr/>
      </dsp:nvSpPr>
      <dsp:spPr>
        <a:xfrm rot="18770822">
          <a:off x="3928712" y="1417232"/>
          <a:ext cx="1000824" cy="37397"/>
        </a:xfrm>
        <a:custGeom>
          <a:avLst/>
          <a:gdLst/>
          <a:ahLst/>
          <a:cxnLst/>
          <a:rect l="0" t="0" r="0" b="0"/>
          <a:pathLst>
            <a:path>
              <a:moveTo>
                <a:pt x="0" y="18698"/>
              </a:moveTo>
              <a:lnTo>
                <a:pt x="1000824" y="1869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sp:txBody>
      <dsp:txXfrm>
        <a:off x="4404104" y="1410910"/>
        <a:ext cx="50041" cy="50041"/>
      </dsp:txXfrm>
    </dsp:sp>
    <dsp:sp modelId="{BCA1DA80-3DEC-1047-8EEE-EFC1F56B4305}">
      <dsp:nvSpPr>
        <dsp:cNvPr id="0" name=""/>
        <dsp:cNvSpPr/>
      </dsp:nvSpPr>
      <dsp:spPr>
        <a:xfrm>
          <a:off x="4769427" y="643664"/>
          <a:ext cx="1701510" cy="850755"/>
        </a:xfrm>
        <a:prstGeom prst="roundRect">
          <a:avLst>
            <a:gd name="adj" fmla="val 10000"/>
          </a:avLst>
        </a:prstGeom>
        <a:solidFill>
          <a:srgbClr val="B7CF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NF1</a:t>
          </a: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 Alteration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(9.7%)</a:t>
          </a:r>
          <a:endParaRPr lang="en-US" sz="140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4794345" y="668582"/>
        <a:ext cx="1651674" cy="800919"/>
      </dsp:txXfrm>
    </dsp:sp>
    <dsp:sp modelId="{F251D068-6344-5847-A1F6-55B2E6C19A0A}">
      <dsp:nvSpPr>
        <dsp:cNvPr id="0" name=""/>
        <dsp:cNvSpPr/>
      </dsp:nvSpPr>
      <dsp:spPr>
        <a:xfrm rot="19457599">
          <a:off x="6392156" y="805751"/>
          <a:ext cx="838166" cy="37397"/>
        </a:xfrm>
        <a:custGeom>
          <a:avLst/>
          <a:gdLst/>
          <a:ahLst/>
          <a:cxnLst/>
          <a:rect l="0" t="0" r="0" b="0"/>
          <a:pathLst>
            <a:path>
              <a:moveTo>
                <a:pt x="0" y="18698"/>
              </a:moveTo>
              <a:lnTo>
                <a:pt x="838166" y="1869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sp:txBody>
      <dsp:txXfrm>
        <a:off x="6790286" y="803496"/>
        <a:ext cx="41908" cy="41908"/>
      </dsp:txXfrm>
    </dsp:sp>
    <dsp:sp modelId="{534CE689-38DD-7A44-BC86-E785BF7D0943}">
      <dsp:nvSpPr>
        <dsp:cNvPr id="0" name=""/>
        <dsp:cNvSpPr/>
      </dsp:nvSpPr>
      <dsp:spPr>
        <a:xfrm>
          <a:off x="7151542" y="154480"/>
          <a:ext cx="1701510" cy="850755"/>
        </a:xfrm>
        <a:prstGeom prst="roundRect">
          <a:avLst>
            <a:gd name="adj" fmla="val 10000"/>
          </a:avLst>
        </a:prstGeom>
        <a:solidFill>
          <a:srgbClr val="F0E4B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Stomach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(16.7%)</a:t>
          </a:r>
          <a:endParaRPr lang="en-US" sz="1400" b="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7176460" y="179398"/>
        <a:ext cx="1651674" cy="800919"/>
      </dsp:txXfrm>
    </dsp:sp>
    <dsp:sp modelId="{6C6F0655-0D14-A54F-B966-8648AE55D181}">
      <dsp:nvSpPr>
        <dsp:cNvPr id="0" name=""/>
        <dsp:cNvSpPr/>
      </dsp:nvSpPr>
      <dsp:spPr>
        <a:xfrm rot="2142401">
          <a:off x="6392156" y="1294936"/>
          <a:ext cx="838166" cy="37397"/>
        </a:xfrm>
        <a:custGeom>
          <a:avLst/>
          <a:gdLst/>
          <a:ahLst/>
          <a:cxnLst/>
          <a:rect l="0" t="0" r="0" b="0"/>
          <a:pathLst>
            <a:path>
              <a:moveTo>
                <a:pt x="0" y="18698"/>
              </a:moveTo>
              <a:lnTo>
                <a:pt x="838166" y="1869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sp:txBody>
      <dsp:txXfrm>
        <a:off x="6790286" y="1292680"/>
        <a:ext cx="41908" cy="41908"/>
      </dsp:txXfrm>
    </dsp:sp>
    <dsp:sp modelId="{66D073C4-BCD6-7D48-BEC9-1DA9415C0E68}">
      <dsp:nvSpPr>
        <dsp:cNvPr id="0" name=""/>
        <dsp:cNvSpPr/>
      </dsp:nvSpPr>
      <dsp:spPr>
        <a:xfrm>
          <a:off x="7151542" y="1132849"/>
          <a:ext cx="1701510" cy="85075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DJF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(83.3%)</a:t>
          </a:r>
          <a:endParaRPr lang="en-US" sz="1400" b="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7176460" y="1157767"/>
        <a:ext cx="1651674" cy="800919"/>
      </dsp:txXfrm>
    </dsp:sp>
    <dsp:sp modelId="{854A3112-659F-433C-BC17-8A58947B0EF5}">
      <dsp:nvSpPr>
        <dsp:cNvPr id="0" name=""/>
        <dsp:cNvSpPr/>
      </dsp:nvSpPr>
      <dsp:spPr>
        <a:xfrm rot="2829178">
          <a:off x="3928712" y="2151008"/>
          <a:ext cx="1000824" cy="37397"/>
        </a:xfrm>
        <a:custGeom>
          <a:avLst/>
          <a:gdLst/>
          <a:ahLst/>
          <a:cxnLst/>
          <a:rect l="0" t="0" r="0" b="0"/>
          <a:pathLst>
            <a:path>
              <a:moveTo>
                <a:pt x="0" y="18698"/>
              </a:moveTo>
              <a:lnTo>
                <a:pt x="1000824" y="1869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04104" y="2144686"/>
        <a:ext cx="50041" cy="50041"/>
      </dsp:txXfrm>
    </dsp:sp>
    <dsp:sp modelId="{CE6E2C71-B10D-4F5C-9709-5EB9D7565E48}">
      <dsp:nvSpPr>
        <dsp:cNvPr id="0" name=""/>
        <dsp:cNvSpPr/>
      </dsp:nvSpPr>
      <dsp:spPr>
        <a:xfrm>
          <a:off x="4769427" y="2111218"/>
          <a:ext cx="1701510" cy="850755"/>
        </a:xfrm>
        <a:prstGeom prst="roundRect">
          <a:avLst>
            <a:gd name="adj" fmla="val 10000"/>
          </a:avLst>
        </a:prstGeom>
        <a:solidFill>
          <a:srgbClr val="B7CF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No </a:t>
          </a:r>
          <a:r>
            <a:rPr lang="en-US" sz="1400" b="1" i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NF1</a:t>
          </a: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 Alteration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56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(90.3%)</a:t>
          </a:r>
          <a:endParaRPr lang="en-US" sz="140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4794345" y="2136136"/>
        <a:ext cx="1651674" cy="800919"/>
      </dsp:txXfrm>
    </dsp:sp>
    <dsp:sp modelId="{EABA6527-BB9B-46DC-8B92-03295AF0CCD8}">
      <dsp:nvSpPr>
        <dsp:cNvPr id="0" name=""/>
        <dsp:cNvSpPr/>
      </dsp:nvSpPr>
      <dsp:spPr>
        <a:xfrm>
          <a:off x="6470938" y="2517897"/>
          <a:ext cx="680604" cy="37397"/>
        </a:xfrm>
        <a:custGeom>
          <a:avLst/>
          <a:gdLst/>
          <a:ahLst/>
          <a:cxnLst/>
          <a:rect l="0" t="0" r="0" b="0"/>
          <a:pathLst>
            <a:path>
              <a:moveTo>
                <a:pt x="0" y="18698"/>
              </a:moveTo>
              <a:lnTo>
                <a:pt x="680604" y="1869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4225" y="2519580"/>
        <a:ext cx="34030" cy="34030"/>
      </dsp:txXfrm>
    </dsp:sp>
    <dsp:sp modelId="{5437ACFE-A223-450A-8092-CAB559CBF12D}">
      <dsp:nvSpPr>
        <dsp:cNvPr id="0" name=""/>
        <dsp:cNvSpPr/>
      </dsp:nvSpPr>
      <dsp:spPr>
        <a:xfrm>
          <a:off x="7151542" y="2111218"/>
          <a:ext cx="1701510" cy="85075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DJF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(3.6%)</a:t>
          </a:r>
          <a:endParaRPr lang="en-US" sz="140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7176460" y="2136136"/>
        <a:ext cx="1651674" cy="800919"/>
      </dsp:txXfrm>
    </dsp:sp>
    <dsp:sp modelId="{C4756A09-757D-A945-AFDB-D7F458DFB851}">
      <dsp:nvSpPr>
        <dsp:cNvPr id="0" name=""/>
        <dsp:cNvSpPr/>
      </dsp:nvSpPr>
      <dsp:spPr>
        <a:xfrm rot="3090853">
          <a:off x="1500181" y="3068229"/>
          <a:ext cx="1093655" cy="37397"/>
        </a:xfrm>
        <a:custGeom>
          <a:avLst/>
          <a:gdLst/>
          <a:ahLst/>
          <a:cxnLst/>
          <a:rect l="0" t="0" r="0" b="0"/>
          <a:pathLst>
            <a:path>
              <a:moveTo>
                <a:pt x="0" y="18698"/>
              </a:moveTo>
              <a:lnTo>
                <a:pt x="1093655" y="1869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sp:txBody>
      <dsp:txXfrm>
        <a:off x="2019668" y="3059586"/>
        <a:ext cx="54682" cy="54682"/>
      </dsp:txXfrm>
    </dsp:sp>
    <dsp:sp modelId="{E2557F47-B8A0-5346-AEAA-4A63ED3D03D4}">
      <dsp:nvSpPr>
        <dsp:cNvPr id="0" name=""/>
        <dsp:cNvSpPr/>
      </dsp:nvSpPr>
      <dsp:spPr>
        <a:xfrm>
          <a:off x="2387311" y="3089586"/>
          <a:ext cx="1701510" cy="850755"/>
        </a:xfrm>
        <a:prstGeom prst="roundRect">
          <a:avLst>
            <a:gd name="adj" fmla="val 10000"/>
          </a:avLst>
        </a:prstGeom>
        <a:solidFill>
          <a:srgbClr val="B7CF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No NGS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103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(62.4%)</a:t>
          </a:r>
          <a:endParaRPr lang="en-US" sz="140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2412229" y="3114504"/>
        <a:ext cx="1651674" cy="800919"/>
      </dsp:txXfrm>
    </dsp:sp>
    <dsp:sp modelId="{CF9D99B7-8852-7446-AF1F-7A1646381703}">
      <dsp:nvSpPr>
        <dsp:cNvPr id="0" name=""/>
        <dsp:cNvSpPr/>
      </dsp:nvSpPr>
      <dsp:spPr>
        <a:xfrm rot="2272">
          <a:off x="4088822" y="3497278"/>
          <a:ext cx="3063809" cy="37397"/>
        </a:xfrm>
        <a:custGeom>
          <a:avLst/>
          <a:gdLst/>
          <a:ahLst/>
          <a:cxnLst/>
          <a:rect l="0" t="0" r="0" b="0"/>
          <a:pathLst>
            <a:path>
              <a:moveTo>
                <a:pt x="0" y="18698"/>
              </a:moveTo>
              <a:lnTo>
                <a:pt x="3063809" y="1869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44131" y="3439381"/>
        <a:ext cx="153190" cy="153190"/>
      </dsp:txXfrm>
    </dsp:sp>
    <dsp:sp modelId="{F0BAB253-79CD-E848-AECC-B520AAE90259}">
      <dsp:nvSpPr>
        <dsp:cNvPr id="0" name=""/>
        <dsp:cNvSpPr/>
      </dsp:nvSpPr>
      <dsp:spPr>
        <a:xfrm>
          <a:off x="7152631" y="3091611"/>
          <a:ext cx="1701510" cy="85075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DJF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(2.1%)</a:t>
          </a:r>
          <a:endParaRPr lang="en-US" sz="140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7177549" y="3116529"/>
        <a:ext cx="1651674" cy="800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445A1-12D2-7F4B-A403-01BEA2CA6AD9}">
      <dsp:nvSpPr>
        <dsp:cNvPr id="0" name=""/>
        <dsp:cNvSpPr/>
      </dsp:nvSpPr>
      <dsp:spPr>
        <a:xfrm>
          <a:off x="2159" y="1682341"/>
          <a:ext cx="1702679" cy="851339"/>
        </a:xfrm>
        <a:prstGeom prst="roundRect">
          <a:avLst>
            <a:gd name="adj" fmla="val 10000"/>
          </a:avLst>
        </a:prstGeom>
        <a:solidFill>
          <a:srgbClr val="B7CF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MSK-IMPACT NGS (341 genes)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115</a:t>
          </a:r>
        </a:p>
      </dsp:txBody>
      <dsp:txXfrm>
        <a:off x="27094" y="1707276"/>
        <a:ext cx="1652809" cy="801469"/>
      </dsp:txXfrm>
    </dsp:sp>
    <dsp:sp modelId="{FE1D241A-67B9-814E-863D-2E69A63E0036}">
      <dsp:nvSpPr>
        <dsp:cNvPr id="0" name=""/>
        <dsp:cNvSpPr/>
      </dsp:nvSpPr>
      <dsp:spPr>
        <a:xfrm>
          <a:off x="1704838" y="2090872"/>
          <a:ext cx="681071" cy="34277"/>
        </a:xfrm>
        <a:custGeom>
          <a:avLst/>
          <a:gdLst/>
          <a:ahLst/>
          <a:cxnLst/>
          <a:rect l="0" t="0" r="0" b="0"/>
          <a:pathLst>
            <a:path>
              <a:moveTo>
                <a:pt x="0" y="17138"/>
              </a:moveTo>
              <a:lnTo>
                <a:pt x="681071" y="1713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sp:txBody>
      <dsp:txXfrm>
        <a:off x="2028347" y="2090984"/>
        <a:ext cx="34053" cy="34053"/>
      </dsp:txXfrm>
    </dsp:sp>
    <dsp:sp modelId="{BCA1DA80-3DEC-1047-8EEE-EFC1F56B4305}">
      <dsp:nvSpPr>
        <dsp:cNvPr id="0" name=""/>
        <dsp:cNvSpPr/>
      </dsp:nvSpPr>
      <dsp:spPr>
        <a:xfrm>
          <a:off x="2385910" y="1682341"/>
          <a:ext cx="1702679" cy="851339"/>
        </a:xfrm>
        <a:prstGeom prst="roundRect">
          <a:avLst>
            <a:gd name="adj" fmla="val 10000"/>
          </a:avLst>
        </a:prstGeom>
        <a:solidFill>
          <a:srgbClr val="B7CF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NF1</a:t>
          </a: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 Alteration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(6.1%)</a:t>
          </a:r>
          <a:endParaRPr lang="en-US" sz="140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2410845" y="1707276"/>
        <a:ext cx="1652809" cy="801469"/>
      </dsp:txXfrm>
    </dsp:sp>
    <dsp:sp modelId="{F251D068-6344-5847-A1F6-55B2E6C19A0A}">
      <dsp:nvSpPr>
        <dsp:cNvPr id="0" name=""/>
        <dsp:cNvSpPr/>
      </dsp:nvSpPr>
      <dsp:spPr>
        <a:xfrm rot="19457599">
          <a:off x="4009753" y="1846112"/>
          <a:ext cx="838742" cy="34277"/>
        </a:xfrm>
        <a:custGeom>
          <a:avLst/>
          <a:gdLst/>
          <a:ahLst/>
          <a:cxnLst/>
          <a:rect l="0" t="0" r="0" b="0"/>
          <a:pathLst>
            <a:path>
              <a:moveTo>
                <a:pt x="0" y="17138"/>
              </a:moveTo>
              <a:lnTo>
                <a:pt x="838742" y="1713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sp:txBody>
      <dsp:txXfrm>
        <a:off x="4408156" y="1842282"/>
        <a:ext cx="41937" cy="41937"/>
      </dsp:txXfrm>
    </dsp:sp>
    <dsp:sp modelId="{534CE689-38DD-7A44-BC86-E785BF7D0943}">
      <dsp:nvSpPr>
        <dsp:cNvPr id="0" name=""/>
        <dsp:cNvSpPr/>
      </dsp:nvSpPr>
      <dsp:spPr>
        <a:xfrm>
          <a:off x="4769660" y="1192821"/>
          <a:ext cx="1702679" cy="851339"/>
        </a:xfrm>
        <a:prstGeom prst="roundRect">
          <a:avLst>
            <a:gd name="adj" fmla="val 10000"/>
          </a:avLst>
        </a:prstGeom>
        <a:solidFill>
          <a:srgbClr val="F0E4B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Multifocal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(28.6%)</a:t>
          </a:r>
          <a:endParaRPr lang="en-US" sz="1400" b="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4794595" y="1217756"/>
        <a:ext cx="1652809" cy="801469"/>
      </dsp:txXfrm>
    </dsp:sp>
    <dsp:sp modelId="{6C6F0655-0D14-A54F-B966-8648AE55D181}">
      <dsp:nvSpPr>
        <dsp:cNvPr id="0" name=""/>
        <dsp:cNvSpPr/>
      </dsp:nvSpPr>
      <dsp:spPr>
        <a:xfrm rot="2142401">
          <a:off x="4009753" y="2335632"/>
          <a:ext cx="838742" cy="34277"/>
        </a:xfrm>
        <a:custGeom>
          <a:avLst/>
          <a:gdLst/>
          <a:ahLst/>
          <a:cxnLst/>
          <a:rect l="0" t="0" r="0" b="0"/>
          <a:pathLst>
            <a:path>
              <a:moveTo>
                <a:pt x="0" y="17138"/>
              </a:moveTo>
              <a:lnTo>
                <a:pt x="838742" y="1713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  <a:latin typeface="Arial" panose="020B0604020202020204" pitchFamily="34" charset="0"/>
            <a:ea typeface="Arial" charset="0"/>
            <a:cs typeface="Arial" panose="020B0604020202020204" pitchFamily="34" charset="0"/>
          </a:endParaRPr>
        </a:p>
      </dsp:txBody>
      <dsp:txXfrm>
        <a:off x="4408156" y="2331802"/>
        <a:ext cx="41937" cy="41937"/>
      </dsp:txXfrm>
    </dsp:sp>
    <dsp:sp modelId="{66D073C4-BCD6-7D48-BEC9-1DA9415C0E68}">
      <dsp:nvSpPr>
        <dsp:cNvPr id="0" name=""/>
        <dsp:cNvSpPr/>
      </dsp:nvSpPr>
      <dsp:spPr>
        <a:xfrm>
          <a:off x="4769660" y="2171861"/>
          <a:ext cx="1702679" cy="851339"/>
        </a:xfrm>
        <a:prstGeom prst="roundRect">
          <a:avLst>
            <a:gd name="adj" fmla="val 10000"/>
          </a:avLst>
        </a:prstGeom>
        <a:solidFill>
          <a:srgbClr val="B7CF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Unifocal</a:t>
          </a:r>
          <a:endParaRPr lang="en-US" sz="1400" b="1" kern="1200" dirty="0" smtClean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(71.4%)</a:t>
          </a:r>
          <a:endParaRPr lang="en-US" sz="1400" b="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4794595" y="2196796"/>
        <a:ext cx="1652809" cy="801469"/>
      </dsp:txXfrm>
    </dsp:sp>
    <dsp:sp modelId="{C391D234-7754-7840-AA60-CE8E659D0CD5}">
      <dsp:nvSpPr>
        <dsp:cNvPr id="0" name=""/>
        <dsp:cNvSpPr/>
      </dsp:nvSpPr>
      <dsp:spPr>
        <a:xfrm>
          <a:off x="6472339" y="2580392"/>
          <a:ext cx="681071" cy="34277"/>
        </a:xfrm>
        <a:custGeom>
          <a:avLst/>
          <a:gdLst/>
          <a:ahLst/>
          <a:cxnLst/>
          <a:rect l="0" t="0" r="0" b="0"/>
          <a:pathLst>
            <a:path>
              <a:moveTo>
                <a:pt x="0" y="17138"/>
              </a:moveTo>
              <a:lnTo>
                <a:pt x="681071" y="1713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5848" y="2580504"/>
        <a:ext cx="34053" cy="34053"/>
      </dsp:txXfrm>
    </dsp:sp>
    <dsp:sp modelId="{F434FA1B-0558-7845-83FC-0041B31C3A95}">
      <dsp:nvSpPr>
        <dsp:cNvPr id="0" name=""/>
        <dsp:cNvSpPr/>
      </dsp:nvSpPr>
      <dsp:spPr>
        <a:xfrm>
          <a:off x="7153411" y="1917260"/>
          <a:ext cx="1702679" cy="136054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DJF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(No Clinical NF-1)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N = 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(40%)</a:t>
          </a:r>
          <a:endParaRPr lang="en-US" sz="1400" b="0" kern="1200" dirty="0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sp:txBody>
      <dsp:txXfrm>
        <a:off x="7193260" y="1957109"/>
        <a:ext cx="1622981" cy="1280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1191-5278-8441-9AE5-9EE7502CFE1F}" type="datetimeFigureOut">
              <a:rPr lang="en-US" smtClean="0"/>
              <a:pPr/>
              <a:t>9/21/17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9510E-6682-794C-B11B-E8C4B5A720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85FD5-C9A0-465A-9AFD-E2E458CFCEBB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5362D-CB5B-0C46-BE51-0A776D4312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95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28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9510E-6682-794C-B11B-E8C4B5A720A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8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65567-A99B-0343-B0EF-F8B5E6D977C1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5650" cy="3425825"/>
          </a:xfrm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22" y="4343400"/>
            <a:ext cx="5029357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96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NF1 = </a:t>
            </a:r>
            <a:r>
              <a:rPr lang="en-US" dirty="0" err="1" smtClean="0"/>
              <a:t>GTPase</a:t>
            </a:r>
            <a:r>
              <a:rPr lang="en-US" dirty="0" smtClean="0"/>
              <a:t>-Activating Protein</a:t>
            </a:r>
            <a:r>
              <a:rPr lang="en-US" baseline="0" dirty="0" smtClean="0"/>
              <a:t> (GAP)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9510E-6682-794C-B11B-E8C4B5A720A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4E8C-72A1-314A-827E-D0538685D52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0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0DB6F7-5A24-9647-BFB1-342E2B716C2E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78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0DB6F7-5A24-9647-BFB1-342E2B716C2E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5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85FD5-C9A0-465A-9AFD-E2E458CFCEBB}" type="slidenum">
              <a:rPr lang="en-US" smtClean="0">
                <a:latin typeface="Arial" pitchFamily="34" charset="0"/>
              </a:rPr>
              <a:pPr/>
              <a:t>69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00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5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01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5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3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65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878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82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39C4-2296-4C6E-B886-F32B7FC8C17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8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1" b="18675"/>
          <a:stretch/>
        </p:blipFill>
        <p:spPr>
          <a:xfrm>
            <a:off x="3676882" y="1"/>
            <a:ext cx="5467117" cy="557723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7400"/>
            <a:ext cx="8229600" cy="152237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3757613"/>
            <a:ext cx="82296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63B1E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the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6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7400"/>
            <a:ext cx="8229600" cy="152237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3757613"/>
            <a:ext cx="82296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63B1E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the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9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447800"/>
            <a:ext cx="8231188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1846"/>
            <a:ext cx="8229600" cy="858754"/>
          </a:xfrm>
        </p:spPr>
        <p:txBody>
          <a:bodyPr/>
          <a:lstStyle/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2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1846"/>
            <a:ext cx="8229600" cy="858754"/>
          </a:xfrm>
        </p:spPr>
        <p:txBody>
          <a:bodyPr/>
          <a:lstStyle/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57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9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324600"/>
            <a:ext cx="457200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fld id="{1A282981-2AE7-B647-896B-0DC93284D514}" type="slidenum">
              <a:rPr lang="en-US" sz="1000" baseline="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5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- Carlsb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341325"/>
            <a:ext cx="8229600" cy="91457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72510"/>
            <a:ext cx="8229600" cy="113647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457200" y="4336778"/>
            <a:ext cx="8229599" cy="0"/>
          </a:xfrm>
          <a:prstGeom prst="line">
            <a:avLst/>
          </a:prstGeom>
          <a:noFill/>
          <a:ln w="6350" cap="sq" cmpd="sng">
            <a:solidFill>
              <a:schemeClr val="tx1">
                <a:lumMod val="25000"/>
                <a:lumOff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>
              <a:ln>
                <a:solidFill>
                  <a:schemeClr val="bg1"/>
                </a:solidFill>
              </a:ln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450850"/>
            <a:ext cx="8229600" cy="2752343"/>
          </a:xfrm>
          <a:prstGeom prst="rect">
            <a:avLst/>
          </a:prstGeom>
        </p:spPr>
      </p:pic>
      <p:pic>
        <p:nvPicPr>
          <p:cNvPr id="11" name="Picture 10" descr="foo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19775"/>
            <a:ext cx="8229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1438" y="274638"/>
            <a:ext cx="8590408" cy="45805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Single Headline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21438" y="687757"/>
            <a:ext cx="4577862" cy="3438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2D4640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15380" y="6484893"/>
            <a:ext cx="10894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6EE3D5-1F7C-7D41-A456-5A56633D3F9B}" type="slidenum">
              <a:rPr lang="en-US" sz="900" smtClean="0">
                <a:solidFill>
                  <a:schemeClr val="bg2">
                    <a:lumMod val="75000"/>
                  </a:schemeClr>
                </a:solidFill>
              </a:rPr>
              <a:pPr algn="r"/>
              <a:t>‹#›</a:t>
            </a:fld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2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4" y="19812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4" y="41148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8BBCC3A-7F14-2B45-A529-1761EAF0C70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5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9063"/>
            <a:ext cx="8229600" cy="859536"/>
          </a:xfrm>
          <a:prstGeom prst="rect">
            <a:avLst/>
          </a:prstGeom>
          <a:ln w="3175" cmpd="sng">
            <a:noFill/>
          </a:ln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0188"/>
            <a:ext cx="8229599" cy="41386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14400" y="5986008"/>
            <a:ext cx="5558220" cy="54848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50000"/>
              </a:lnSpc>
              <a:defRPr sz="1200">
                <a:solidFill>
                  <a:srgbClr val="66666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16" y="6204294"/>
            <a:ext cx="1853515" cy="457200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457200" y="5986008"/>
            <a:ext cx="1219200" cy="54848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50000"/>
              </a:lnSpc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3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70" r:id="rId7"/>
    <p:sldLayoutId id="2147483671" r:id="rId8"/>
    <p:sldLayoutId id="2147483672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800" kern="1200">
          <a:solidFill>
            <a:srgbClr val="63B1E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600"/>
        </a:spcBef>
        <a:spcAft>
          <a:spcPts val="800"/>
        </a:spcAft>
        <a:buClrTx/>
        <a:buFont typeface="Arial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Tx/>
        <a:buFont typeface="Arial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800"/>
        </a:spcAft>
        <a:buClrTx/>
        <a:buFont typeface="Arial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800"/>
        </a:spcAft>
        <a:buClrTx/>
        <a:buFont typeface="Arial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800"/>
        </a:spcAft>
        <a:buClrTx/>
        <a:buFont typeface="Arial"/>
        <a:buChar char="•"/>
        <a:defRPr sz="14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microsoft.com/office/2007/relationships/hdphoto" Target="../media/hdphoto6.wdp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31.png"/><Relationship Id="rId14" Type="http://schemas.microsoft.com/office/2007/relationships/hdphoto" Target="../media/hdphoto1.wdp"/><Relationship Id="rId15" Type="http://schemas.microsoft.com/office/2007/relationships/hdphoto" Target="../media/hdphoto2.wdp"/><Relationship Id="rId16" Type="http://schemas.microsoft.com/office/2007/relationships/hdphoto" Target="../media/hdphoto3.wdp"/><Relationship Id="rId17" Type="http://schemas.microsoft.com/office/2007/relationships/hdphoto" Target="../media/hdphoto4.wdp"/><Relationship Id="rId18" Type="http://schemas.openxmlformats.org/officeDocument/2006/relationships/image" Target="../media/image32.png"/><Relationship Id="rId19" Type="http://schemas.microsoft.com/office/2007/relationships/hdphoto" Target="../media/hdphoto5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Relationship Id="rId3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tiff"/><Relationship Id="rId3" Type="http://schemas.openxmlformats.org/officeDocument/2006/relationships/image" Target="../media/image43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5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tiff"/><Relationship Id="rId3" Type="http://schemas.openxmlformats.org/officeDocument/2006/relationships/image" Target="../media/image68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tiff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jpe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5.gif"/><Relationship Id="rId9" Type="http://schemas.openxmlformats.org/officeDocument/2006/relationships/image" Target="../media/image75.jpeg"/><Relationship Id="rId10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jsicklick@ucsd.edu" TargetMode="External"/><Relationship Id="rId4" Type="http://schemas.openxmlformats.org/officeDocument/2006/relationships/hyperlink" Target="http://profiles.ucsd.edu/jason.sicklick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49" y="3272375"/>
            <a:ext cx="827246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Genomics of “Wild-Type” GIST:</a:t>
            </a:r>
          </a:p>
          <a:p>
            <a:pPr algn="ctr"/>
            <a:r>
              <a:rPr lang="en-US" sz="4000" b="1" i="1" dirty="0" smtClean="0"/>
              <a:t>Domestication </a:t>
            </a:r>
            <a:r>
              <a:rPr lang="en-US" sz="4000" b="1" i="1" dirty="0"/>
              <a:t>I</a:t>
            </a:r>
            <a:r>
              <a:rPr lang="en-US" sz="4000" b="1" i="1" dirty="0" smtClean="0"/>
              <a:t>n Progress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049" y="4595814"/>
            <a:ext cx="8272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Jason Sicklick, MD</a:t>
            </a:r>
          </a:p>
          <a:p>
            <a:pPr algn="ctr"/>
            <a:r>
              <a:rPr lang="en-US" sz="3200" dirty="0" smtClean="0"/>
              <a:t>Associate Professor of Surgery</a:t>
            </a:r>
            <a:endParaRPr lang="en-US" sz="3200" dirty="0"/>
          </a:p>
        </p:txBody>
      </p:sp>
      <p:pic>
        <p:nvPicPr>
          <p:cNvPr id="5" name="Picture 1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4715806"/>
            <a:ext cx="1228420" cy="15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CPG vs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smtClean="0">
                <a:solidFill>
                  <a:srgbClr val="002060"/>
                </a:solidFill>
              </a:rPr>
              <a:t>Hot </a:t>
            </a:r>
            <a:r>
              <a:rPr lang="en-US" sz="2800" dirty="0">
                <a:solidFill>
                  <a:srgbClr val="002060"/>
                </a:solidFill>
              </a:rPr>
              <a:t>Spot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605855" y="1019729"/>
            <a:ext cx="1250790" cy="5487393"/>
          </a:xfrm>
          <a:prstGeom prst="rect">
            <a:avLst/>
          </a:prstGeom>
          <a:solidFill>
            <a:srgbClr val="E8F4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Rectangle 2"/>
          <p:cNvSpPr/>
          <p:nvPr/>
        </p:nvSpPr>
        <p:spPr>
          <a:xfrm>
            <a:off x="2992276" y="1031636"/>
            <a:ext cx="1250790" cy="5487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3" name="Subtitle 62"/>
          <p:cNvSpPr>
            <a:spLocks noGrp="1"/>
          </p:cNvSpPr>
          <p:nvPr>
            <p:ph type="subTitle" idx="1"/>
          </p:nvPr>
        </p:nvSpPr>
        <p:spPr>
          <a:xfrm>
            <a:off x="221438" y="1111096"/>
            <a:ext cx="4577862" cy="343879"/>
          </a:xfrm>
        </p:spPr>
        <p:txBody>
          <a:bodyPr/>
          <a:lstStyle/>
          <a:p>
            <a:r>
              <a:rPr lang="en-US" b="1" dirty="0"/>
              <a:t>Alterations Detected</a:t>
            </a:r>
          </a:p>
        </p:txBody>
      </p:sp>
      <p:pic>
        <p:nvPicPr>
          <p:cNvPr id="9" name="Picture 8" descr="mutation_norm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95" y="1800513"/>
            <a:ext cx="842389" cy="4641482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7004185" y="1015045"/>
            <a:ext cx="1610944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A1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1200" b="1" dirty="0" smtClean="0">
                <a:solidFill>
                  <a:srgbClr val="5A9608"/>
                </a:solidFill>
                <a:latin typeface="+mj-lt"/>
                <a:cs typeface="Arial" pitchFamily="34" charset="0"/>
              </a:rPr>
              <a:t>Rearrangements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A1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1200" b="1" dirty="0" smtClean="0">
                <a:solidFill>
                  <a:srgbClr val="5A9608"/>
                </a:solidFill>
                <a:latin typeface="+mj-lt"/>
                <a:cs typeface="Arial" pitchFamily="34" charset="0"/>
              </a:rPr>
              <a:t> Fusions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A9608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627782" y="990056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A1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1200" b="1" dirty="0" smtClean="0">
                <a:solidFill>
                  <a:srgbClr val="5A9608"/>
                </a:solidFill>
                <a:latin typeface="+mj-lt"/>
                <a:cs typeface="Arial" pitchFamily="34" charset="0"/>
              </a:rPr>
              <a:t>Substitutions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A1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9608"/>
                </a:solidFill>
                <a:effectLst/>
                <a:uLnTx/>
                <a:uFillTx/>
                <a:latin typeface="+mj-lt"/>
                <a:cs typeface="Arial" pitchFamily="34" charset="0"/>
              </a:rPr>
              <a:t>Missense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A9608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949600" y="990056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buClr>
                <a:srgbClr val="55AA11"/>
              </a:buClr>
              <a:defRPr/>
            </a:pPr>
            <a:r>
              <a:rPr lang="en-US" sz="1200" b="1" dirty="0">
                <a:solidFill>
                  <a:srgbClr val="5A9608"/>
                </a:solidFill>
                <a:latin typeface="+mj-lt"/>
                <a:cs typeface="Arial" pitchFamily="34" charset="0"/>
              </a:rPr>
              <a:t>Copy number</a:t>
            </a:r>
          </a:p>
          <a:p>
            <a:pPr marL="342900" lvl="0" indent="-342900" algn="ctr">
              <a:buClr>
                <a:srgbClr val="55AA11"/>
              </a:buClr>
              <a:defRPr/>
            </a:pPr>
            <a:r>
              <a:rPr lang="en-US" sz="1200" b="1" dirty="0">
                <a:solidFill>
                  <a:srgbClr val="5A9608"/>
                </a:solidFill>
                <a:latin typeface="+mj-lt"/>
                <a:cs typeface="Arial" pitchFamily="34" charset="0"/>
              </a:rPr>
              <a:t>alterations</a:t>
            </a:r>
          </a:p>
        </p:txBody>
      </p:sp>
      <p:pic>
        <p:nvPicPr>
          <p:cNvPr id="22" name="Picture 21" descr="mutation_copynumAlter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5786" y="1772169"/>
            <a:ext cx="315118" cy="1614722"/>
          </a:xfrm>
          <a:prstGeom prst="rect">
            <a:avLst/>
          </a:prstGeom>
        </p:spPr>
      </p:pic>
      <p:pic>
        <p:nvPicPr>
          <p:cNvPr id="23" name="Picture 22" descr="mutation_dele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5314" y="1965465"/>
            <a:ext cx="238143" cy="1449568"/>
          </a:xfrm>
          <a:prstGeom prst="rect">
            <a:avLst/>
          </a:prstGeom>
        </p:spPr>
      </p:pic>
      <p:pic>
        <p:nvPicPr>
          <p:cNvPr id="24" name="Picture 23" descr="mutation_insert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6157" y="1862133"/>
            <a:ext cx="315093" cy="1553102"/>
          </a:xfrm>
          <a:prstGeom prst="rect">
            <a:avLst/>
          </a:prstGeom>
        </p:spPr>
      </p:pic>
      <p:pic>
        <p:nvPicPr>
          <p:cNvPr id="25" name="Picture 24" descr="mutation_substituti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31957" y="1936475"/>
            <a:ext cx="320975" cy="147855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62335" y="99005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A9608"/>
                </a:solidFill>
                <a:latin typeface="+mj-lt"/>
                <a:cs typeface="Arial" pitchFamily="34" charset="0"/>
              </a:rPr>
              <a:t>Insertions and deletions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235907" y="1932058"/>
            <a:ext cx="525115" cy="1454833"/>
            <a:chOff x="7239000" y="1679448"/>
            <a:chExt cx="1314425" cy="3641621"/>
          </a:xfrm>
        </p:grpSpPr>
        <p:pic>
          <p:nvPicPr>
            <p:cNvPr id="27" name="Picture 26" descr="mutation_rarrangement1b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21759" y="1679449"/>
              <a:ext cx="667231" cy="1903419"/>
            </a:xfrm>
            <a:prstGeom prst="rect">
              <a:avLst/>
            </a:prstGeom>
          </p:spPr>
        </p:pic>
        <p:pic>
          <p:nvPicPr>
            <p:cNvPr id="28" name="Picture 27" descr="mutation_rarrangement2b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55159" y="1679448"/>
              <a:ext cx="667231" cy="1986179"/>
            </a:xfrm>
            <a:prstGeom prst="rect">
              <a:avLst/>
            </a:prstGeom>
          </p:spPr>
        </p:pic>
        <p:pic>
          <p:nvPicPr>
            <p:cNvPr id="29" name="Picture 28" descr="mutation_rarrangement1a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0" y="3205580"/>
              <a:ext cx="749990" cy="2115489"/>
            </a:xfrm>
            <a:prstGeom prst="rect">
              <a:avLst/>
            </a:prstGeom>
          </p:spPr>
        </p:pic>
        <p:pic>
          <p:nvPicPr>
            <p:cNvPr id="30" name="Picture 29" descr="mutation_rarrangement2a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55159" y="3122825"/>
              <a:ext cx="698266" cy="2198243"/>
            </a:xfrm>
            <a:prstGeom prst="rect">
              <a:avLst/>
            </a:prstGeom>
          </p:spPr>
        </p:pic>
        <p:pic>
          <p:nvPicPr>
            <p:cNvPr id="31" name="Picture 30" descr="arrow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20861831">
              <a:off x="7553387" y="2528156"/>
              <a:ext cx="623503" cy="623503"/>
            </a:xfrm>
            <a:prstGeom prst="rect">
              <a:avLst/>
            </a:prstGeom>
          </p:spPr>
        </p:pic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262888" y="1449067"/>
            <a:ext cx="1509571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buClr>
                <a:srgbClr val="55AA11"/>
              </a:buClr>
              <a:defRPr/>
            </a:pPr>
            <a:r>
              <a:rPr lang="en-US" sz="1400" b="1" dirty="0">
                <a:solidFill>
                  <a:srgbClr val="5A9608"/>
                </a:solidFill>
                <a:latin typeface="+mj-lt"/>
                <a:cs typeface="Arial" pitchFamily="34" charset="0"/>
              </a:rPr>
              <a:t>Normal</a:t>
            </a:r>
          </a:p>
        </p:txBody>
      </p:sp>
      <p:pic>
        <p:nvPicPr>
          <p:cNvPr id="37" name="Picture 36" descr="mutation_copynumAlter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3388" y="4340638"/>
            <a:ext cx="315118" cy="1614722"/>
          </a:xfrm>
          <a:prstGeom prst="rect">
            <a:avLst/>
          </a:prstGeom>
        </p:spPr>
      </p:pic>
      <p:pic>
        <p:nvPicPr>
          <p:cNvPr id="38" name="Picture 37" descr="mutation_dele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2916" y="4533934"/>
            <a:ext cx="238143" cy="1449568"/>
          </a:xfrm>
          <a:prstGeom prst="rect">
            <a:avLst/>
          </a:prstGeom>
        </p:spPr>
      </p:pic>
      <p:pic>
        <p:nvPicPr>
          <p:cNvPr id="39" name="Picture 38" descr="mutation_insert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3759" y="4430602"/>
            <a:ext cx="315093" cy="1553102"/>
          </a:xfrm>
          <a:prstGeom prst="rect">
            <a:avLst/>
          </a:prstGeom>
        </p:spPr>
      </p:pic>
      <p:pic>
        <p:nvPicPr>
          <p:cNvPr id="40" name="Picture 39" descr="mutation_substituti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559" y="4504944"/>
            <a:ext cx="320975" cy="1478558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509" y="4500527"/>
            <a:ext cx="525115" cy="1454833"/>
            <a:chOff x="7239000" y="1679448"/>
            <a:chExt cx="1314425" cy="3641621"/>
          </a:xfrm>
        </p:grpSpPr>
        <p:pic>
          <p:nvPicPr>
            <p:cNvPr id="42" name="Picture 41" descr="mutation_rarrangement1b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21759" y="1679449"/>
              <a:ext cx="667231" cy="1903419"/>
            </a:xfrm>
            <a:prstGeom prst="rect">
              <a:avLst/>
            </a:prstGeom>
          </p:spPr>
        </p:pic>
        <p:pic>
          <p:nvPicPr>
            <p:cNvPr id="43" name="Picture 42" descr="mutation_rarrangement2b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55159" y="1679448"/>
              <a:ext cx="667231" cy="1986179"/>
            </a:xfrm>
            <a:prstGeom prst="rect">
              <a:avLst/>
            </a:prstGeom>
          </p:spPr>
        </p:pic>
        <p:pic>
          <p:nvPicPr>
            <p:cNvPr id="44" name="Picture 43" descr="mutation_rarrangement1a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0" y="3205580"/>
              <a:ext cx="749990" cy="2115489"/>
            </a:xfrm>
            <a:prstGeom prst="rect">
              <a:avLst/>
            </a:prstGeom>
          </p:spPr>
        </p:pic>
        <p:pic>
          <p:nvPicPr>
            <p:cNvPr id="45" name="Picture 44" descr="mutation_rarrangement2a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55159" y="3122825"/>
              <a:ext cx="698266" cy="2198243"/>
            </a:xfrm>
            <a:prstGeom prst="rect">
              <a:avLst/>
            </a:prstGeom>
          </p:spPr>
        </p:pic>
        <p:pic>
          <p:nvPicPr>
            <p:cNvPr id="46" name="Picture 45" descr="arrow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20861831">
              <a:off x="7553387" y="2528156"/>
              <a:ext cx="623503" cy="623503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1727814" y="4900934"/>
            <a:ext cx="914400" cy="914400"/>
          </a:xfrm>
          <a:prstGeom prst="rect">
            <a:avLst/>
          </a:prstGeom>
          <a:noFill/>
        </p:spPr>
        <p:txBody>
          <a:bodyPr wrap="none" lIns="0" tIns="0" bIns="0" rtlCol="0">
            <a:noAutofit/>
          </a:bodyPr>
          <a:lstStyle/>
          <a:p>
            <a:r>
              <a:rPr lang="en-US" sz="1600" dirty="0">
                <a:latin typeface="Franklin Gothic Medium"/>
              </a:rPr>
              <a:t>Hot Spot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6346" y="3397983"/>
            <a:ext cx="535324" cy="5353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6980" y="3421200"/>
            <a:ext cx="535324" cy="5353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588" y="3426327"/>
            <a:ext cx="535324" cy="5353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0902" y="3386891"/>
            <a:ext cx="535324" cy="53532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592" y="5983704"/>
            <a:ext cx="535324" cy="53532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98" r="99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4151" y="6017698"/>
            <a:ext cx="398294" cy="497372"/>
          </a:xfrm>
          <a:prstGeom prst="rect">
            <a:avLst/>
          </a:prstGeom>
        </p:spPr>
      </p:pic>
      <p:cxnSp>
        <p:nvCxnSpPr>
          <p:cNvPr id="58" name="Straight Connector 57"/>
          <p:cNvCxnSpPr/>
          <p:nvPr/>
        </p:nvCxnSpPr>
        <p:spPr>
          <a:xfrm flipV="1">
            <a:off x="6107969" y="6017698"/>
            <a:ext cx="276182" cy="5013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498" r="99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3984" y="6017698"/>
            <a:ext cx="398294" cy="497372"/>
          </a:xfrm>
          <a:prstGeom prst="rect">
            <a:avLst/>
          </a:prstGeom>
        </p:spPr>
      </p:pic>
      <p:cxnSp>
        <p:nvCxnSpPr>
          <p:cNvPr id="64" name="Straight Connector 63"/>
          <p:cNvCxnSpPr/>
          <p:nvPr/>
        </p:nvCxnSpPr>
        <p:spPr>
          <a:xfrm>
            <a:off x="2795497" y="4172880"/>
            <a:ext cx="53686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5768" y="5977352"/>
            <a:ext cx="535324" cy="5353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98" r="99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2327" y="6011346"/>
            <a:ext cx="398294" cy="497372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V="1">
            <a:off x="4716145" y="6011346"/>
            <a:ext cx="276182" cy="5013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3378" y="5997614"/>
            <a:ext cx="535324" cy="53532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98" r="99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9937" y="6031608"/>
            <a:ext cx="398294" cy="497372"/>
          </a:xfrm>
          <a:prstGeom prst="rect">
            <a:avLst/>
          </a:prstGeom>
        </p:spPr>
      </p:pic>
      <p:cxnSp>
        <p:nvCxnSpPr>
          <p:cNvPr id="65" name="Straight Connector 64"/>
          <p:cNvCxnSpPr/>
          <p:nvPr/>
        </p:nvCxnSpPr>
        <p:spPr>
          <a:xfrm flipV="1">
            <a:off x="3473755" y="6031608"/>
            <a:ext cx="276182" cy="5013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728056" y="2429068"/>
            <a:ext cx="914400" cy="914400"/>
          </a:xfrm>
          <a:prstGeom prst="rect">
            <a:avLst/>
          </a:prstGeom>
          <a:noFill/>
        </p:spPr>
        <p:txBody>
          <a:bodyPr wrap="none" lIns="0" tIns="0" bIns="0" rtlCol="0">
            <a:noAutofit/>
          </a:bodyPr>
          <a:lstStyle/>
          <a:p>
            <a:r>
              <a:rPr lang="en-US" sz="1600" dirty="0" smtClean="0">
                <a:latin typeface="Franklin Gothic Medium"/>
              </a:rPr>
              <a:t>CGP</a:t>
            </a:r>
            <a:endParaRPr lang="en-US" sz="1600" dirty="0">
              <a:latin typeface="Franklin Gothic Medium"/>
            </a:endParaRPr>
          </a:p>
        </p:txBody>
      </p:sp>
      <p:sp>
        <p:nvSpPr>
          <p:cNvPr id="6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302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Cancer Related </a:t>
            </a:r>
            <a:r>
              <a:rPr lang="en-US" dirty="0" smtClean="0">
                <a:solidFill>
                  <a:srgbClr val="002060"/>
                </a:solidFill>
              </a:rPr>
              <a:t>Genes in GIST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" name="Picture 19" descr="ChromosomesWithHotspo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8238" y="1447800"/>
            <a:ext cx="3657298" cy="548594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486400" y="1333499"/>
          <a:ext cx="3200400" cy="449580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320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158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Gene names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KIT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PDGFRA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BRAF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KRAS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HRAS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NRAS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FGFR1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57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Known Driver Genes in 85-90% of GIST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30" y="1517647"/>
            <a:ext cx="3289300" cy="2463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265378" y="1733742"/>
            <a:ext cx="2038693" cy="1579303"/>
            <a:chOff x="6371375" y="1244600"/>
            <a:chExt cx="2038693" cy="1579303"/>
          </a:xfrm>
        </p:grpSpPr>
        <p:sp>
          <p:nvSpPr>
            <p:cNvPr id="7" name="Rectangle 6"/>
            <p:cNvSpPr/>
            <p:nvPr/>
          </p:nvSpPr>
          <p:spPr>
            <a:xfrm>
              <a:off x="6926324" y="2590692"/>
              <a:ext cx="1005759" cy="233211"/>
            </a:xfrm>
            <a:prstGeom prst="rect">
              <a:avLst/>
            </a:prstGeom>
            <a:solidFill>
              <a:srgbClr val="E8D7C5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Fumarate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81390" y="1244600"/>
              <a:ext cx="1050693" cy="3132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Succinate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10800000">
              <a:off x="6371375" y="1617132"/>
              <a:ext cx="450745" cy="897495"/>
            </a:xfrm>
            <a:prstGeom prst="ellipse">
              <a:avLst/>
            </a:prstGeom>
            <a:solidFill>
              <a:srgbClr val="6ADFE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200" b="1" dirty="0" smtClean="0"/>
                <a:t>SDHA</a:t>
              </a:r>
              <a:endParaRPr lang="en-US" sz="1200" b="1" dirty="0"/>
            </a:p>
          </p:txBody>
        </p:sp>
        <p:sp>
          <p:nvSpPr>
            <p:cNvPr id="25" name="Oval 24"/>
            <p:cNvSpPr/>
            <p:nvPr/>
          </p:nvSpPr>
          <p:spPr>
            <a:xfrm rot="10800000">
              <a:off x="6841064" y="1617132"/>
              <a:ext cx="450745" cy="89749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200" b="1" dirty="0" smtClean="0"/>
                <a:t>SDHB</a:t>
              </a:r>
              <a:endParaRPr lang="en-US" sz="1200" b="1" dirty="0"/>
            </a:p>
          </p:txBody>
        </p:sp>
        <p:sp>
          <p:nvSpPr>
            <p:cNvPr id="26" name="Oval 25"/>
            <p:cNvSpPr/>
            <p:nvPr/>
          </p:nvSpPr>
          <p:spPr>
            <a:xfrm rot="16200000">
              <a:off x="7747784" y="1394803"/>
              <a:ext cx="453097" cy="840312"/>
            </a:xfrm>
            <a:prstGeom prst="ellipse">
              <a:avLst/>
            </a:prstGeom>
            <a:solidFill>
              <a:srgbClr val="6ADFE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200" b="1" dirty="0" smtClean="0"/>
                <a:t>SDHC</a:t>
              </a:r>
              <a:endParaRPr lang="en-US" sz="1200" b="1" dirty="0"/>
            </a:p>
          </p:txBody>
        </p:sp>
        <p:sp>
          <p:nvSpPr>
            <p:cNvPr id="27" name="Oval 26"/>
            <p:cNvSpPr/>
            <p:nvPr/>
          </p:nvSpPr>
          <p:spPr>
            <a:xfrm rot="16200000">
              <a:off x="7762710" y="1867271"/>
              <a:ext cx="454403" cy="840312"/>
            </a:xfrm>
            <a:prstGeom prst="ellipse">
              <a:avLst/>
            </a:prstGeom>
            <a:solidFill>
              <a:srgbClr val="6ADFE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200" b="1" dirty="0" smtClean="0"/>
                <a:t>SDHD</a:t>
              </a:r>
              <a:endParaRPr lang="en-US" sz="1200" b="1" dirty="0"/>
            </a:p>
          </p:txBody>
        </p:sp>
      </p:grpSp>
      <p:pic>
        <p:nvPicPr>
          <p:cNvPr id="28" name="Picture 20" descr="membrane4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901" y="1540962"/>
            <a:ext cx="16017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 descr="membrane4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7756" y="1540962"/>
            <a:ext cx="16017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2047756" y="1248004"/>
            <a:ext cx="0" cy="1842333"/>
          </a:xfrm>
          <a:prstGeom prst="line">
            <a:avLst/>
          </a:prstGeom>
          <a:ln w="76200" cmpd="sng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250951" y="1248004"/>
            <a:ext cx="0" cy="1842333"/>
          </a:xfrm>
          <a:prstGeom prst="line">
            <a:avLst/>
          </a:prstGeom>
          <a:ln w="76200" cmpd="sng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47756" y="2302937"/>
            <a:ext cx="0" cy="313267"/>
          </a:xfrm>
          <a:prstGeom prst="line">
            <a:avLst/>
          </a:prstGeom>
          <a:ln w="177800" cmpd="sng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250951" y="2302937"/>
            <a:ext cx="0" cy="313267"/>
          </a:xfrm>
          <a:prstGeom prst="line">
            <a:avLst/>
          </a:prstGeom>
          <a:ln w="177800" cmpd="sng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47756" y="2683940"/>
            <a:ext cx="0" cy="313267"/>
          </a:xfrm>
          <a:prstGeom prst="line">
            <a:avLst/>
          </a:prstGeom>
          <a:ln w="177800" cmpd="sng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250951" y="2683940"/>
            <a:ext cx="0" cy="313267"/>
          </a:xfrm>
          <a:prstGeom prst="line">
            <a:avLst/>
          </a:prstGeom>
          <a:ln w="177800" cmpd="sng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13087" y="1148315"/>
            <a:ext cx="115929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PDGFRA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435024" y="1146400"/>
            <a:ext cx="556563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KIT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312706" y="2106274"/>
            <a:ext cx="0" cy="936803"/>
          </a:xfrm>
          <a:prstGeom prst="straightConnector1">
            <a:avLst/>
          </a:prstGeom>
          <a:ln w="889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ircular Arrow 40"/>
          <p:cNvSpPr/>
          <p:nvPr/>
        </p:nvSpPr>
        <p:spPr>
          <a:xfrm>
            <a:off x="1660150" y="3031075"/>
            <a:ext cx="978408" cy="686872"/>
          </a:xfrm>
          <a:prstGeom prst="circular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 rot="16200000">
            <a:off x="1422019" y="3198593"/>
            <a:ext cx="495820" cy="840312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RAS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 rot="16200000">
            <a:off x="3260636" y="4255495"/>
            <a:ext cx="495820" cy="84031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BRAF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9" name="12-Point Star 48"/>
          <p:cNvSpPr/>
          <p:nvPr/>
        </p:nvSpPr>
        <p:spPr>
          <a:xfrm>
            <a:off x="2090086" y="3370839"/>
            <a:ext cx="1113052" cy="540795"/>
          </a:xfrm>
          <a:prstGeom prst="star12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RAS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82693" y="3193902"/>
            <a:ext cx="4878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GDP</a:t>
            </a:r>
            <a:endParaRPr lang="en-US" sz="11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812122" y="3240034"/>
            <a:ext cx="472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GTP</a:t>
            </a:r>
            <a:endParaRPr lang="en-US" sz="1100" b="1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956553" y="3911634"/>
            <a:ext cx="554348" cy="482566"/>
          </a:xfrm>
          <a:prstGeom prst="straightConnector1">
            <a:avLst/>
          </a:prstGeom>
          <a:ln w="889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 rot="16200000">
            <a:off x="3328586" y="5208517"/>
            <a:ext cx="325055" cy="840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MEK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3493469" y="4964202"/>
            <a:ext cx="0" cy="468402"/>
          </a:xfrm>
          <a:prstGeom prst="straightConnector1">
            <a:avLst/>
          </a:prstGeom>
          <a:ln w="889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 rot="16200000">
            <a:off x="3346018" y="6090964"/>
            <a:ext cx="325055" cy="840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ERK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510901" y="5846649"/>
            <a:ext cx="0" cy="468402"/>
          </a:xfrm>
          <a:prstGeom prst="straightConnector1">
            <a:avLst/>
          </a:prstGeom>
          <a:ln w="889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Circular Arrow 73"/>
          <p:cNvSpPr/>
          <p:nvPr/>
        </p:nvSpPr>
        <p:spPr>
          <a:xfrm rot="10800000">
            <a:off x="1660150" y="3563463"/>
            <a:ext cx="978408" cy="686872"/>
          </a:xfrm>
          <a:prstGeom prst="circular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2178271" y="4278076"/>
            <a:ext cx="0" cy="468402"/>
          </a:xfrm>
          <a:prstGeom prst="straightConnector1">
            <a:avLst/>
          </a:prstGeom>
          <a:ln w="889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005213" y="4278076"/>
            <a:ext cx="339084" cy="0"/>
          </a:xfrm>
          <a:prstGeom prst="straightConnector1">
            <a:avLst/>
          </a:prstGeom>
          <a:ln w="889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Hexagon 53"/>
          <p:cNvSpPr/>
          <p:nvPr/>
        </p:nvSpPr>
        <p:spPr>
          <a:xfrm>
            <a:off x="1797050" y="4790351"/>
            <a:ext cx="785257" cy="616852"/>
          </a:xfrm>
          <a:prstGeom prst="hex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NF1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8226" y="6096993"/>
            <a:ext cx="325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Corless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Nature Reviews </a:t>
            </a:r>
            <a:r>
              <a:rPr lang="en-US" sz="1200" i="1" dirty="0" smtClean="0"/>
              <a:t>Cancer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2011.</a:t>
            </a:r>
          </a:p>
          <a:p>
            <a:r>
              <a:rPr lang="en-US" sz="1200" dirty="0" smtClean="0"/>
              <a:t>Pantaleo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 smtClean="0"/>
              <a:t>Cancer Medicine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2015.</a:t>
            </a:r>
          </a:p>
          <a:p>
            <a:r>
              <a:rPr lang="en-US" sz="1200" dirty="0" smtClean="0"/>
              <a:t>Killian </a:t>
            </a:r>
            <a:r>
              <a:rPr lang="en-US" sz="1200" i="1" dirty="0" smtClean="0"/>
              <a:t>et al., Sci Transl Medicine</a:t>
            </a:r>
            <a:r>
              <a:rPr lang="en-US" sz="1200" dirty="0" smtClean="0"/>
              <a:t>. 2014.</a:t>
            </a:r>
          </a:p>
          <a:p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4804671" y="3932578"/>
            <a:ext cx="4031311" cy="2125887"/>
            <a:chOff x="4804671" y="3932578"/>
            <a:chExt cx="4031311" cy="21258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4671" y="3932578"/>
              <a:ext cx="4031311" cy="21258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352390" y="4268981"/>
              <a:ext cx="1374094" cy="33855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SDHC gene</a:t>
              </a:r>
              <a:endParaRPr lang="en-US" sz="1600" i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39162" y="5407203"/>
              <a:ext cx="1374094" cy="338554"/>
            </a:xfrm>
            <a:prstGeom prst="rect">
              <a:avLst/>
            </a:prstGeom>
            <a:solidFill>
              <a:srgbClr val="FF374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SDHC gene</a:t>
              </a:r>
              <a:endParaRPr lang="en-US" sz="1600" i="1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706139" y="3840091"/>
            <a:ext cx="217479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Unmethylated </a:t>
            </a:r>
            <a:r>
              <a:rPr lang="en-US" sz="1050" b="1" i="1" dirty="0" smtClean="0"/>
              <a:t>SDHC</a:t>
            </a:r>
            <a:r>
              <a:rPr lang="en-US" sz="1050" b="1" dirty="0" smtClean="0"/>
              <a:t> promoter</a:t>
            </a:r>
            <a:endParaRPr lang="en-US" sz="11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706139" y="5004204"/>
            <a:ext cx="1935342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b="1" dirty="0"/>
              <a:t>M</a:t>
            </a:r>
            <a:r>
              <a:rPr lang="en-US" sz="1050" b="1" dirty="0" smtClean="0"/>
              <a:t>ethylated </a:t>
            </a:r>
            <a:r>
              <a:rPr lang="en-US" sz="1050" b="1" i="1" dirty="0" smtClean="0"/>
              <a:t>SDHC</a:t>
            </a:r>
            <a:r>
              <a:rPr lang="en-US" sz="1050" b="1" dirty="0" smtClean="0"/>
              <a:t> promoter</a:t>
            </a:r>
            <a:endParaRPr lang="en-US" sz="1100" b="1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162669" y="4156269"/>
            <a:ext cx="448888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162669" y="5299528"/>
            <a:ext cx="371371" cy="0"/>
          </a:xfrm>
          <a:prstGeom prst="straightConnector1">
            <a:avLst/>
          </a:prstGeom>
          <a:ln w="76200" cmpd="sng">
            <a:solidFill>
              <a:srgbClr val="FF3743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534040" y="5197150"/>
            <a:ext cx="0" cy="193808"/>
          </a:xfrm>
          <a:prstGeom prst="straightConnector1">
            <a:avLst/>
          </a:prstGeom>
          <a:ln w="76200" cmpd="sng">
            <a:solidFill>
              <a:srgbClr val="FF3743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109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Lack Mutations in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KIT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PDGFRA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RAS Pathway (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NF1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RAS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BRAF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) and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SDH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 Subunits</a:t>
            </a:r>
            <a:endParaRPr lang="en-US" sz="30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8226" y="6096993"/>
            <a:ext cx="2879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Pantaleo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 smtClean="0"/>
              <a:t>Cancer Medicine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2015.</a:t>
            </a:r>
            <a:endParaRPr lang="en-US" sz="1200" dirty="0"/>
          </a:p>
        </p:txBody>
      </p:sp>
      <p:sp>
        <p:nvSpPr>
          <p:cNvPr id="18" name="AutoShape 2"/>
          <p:cNvSpPr txBox="1">
            <a:spLocks noChangeArrowheads="1"/>
          </p:cNvSpPr>
          <p:nvPr/>
        </p:nvSpPr>
        <p:spPr>
          <a:xfrm>
            <a:off x="457200" y="99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Quadruple Wild-type (qWT) GIST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21043" y="2352901"/>
            <a:ext cx="4327168" cy="2677656"/>
            <a:chOff x="4157134" y="2352901"/>
            <a:chExt cx="4327168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4991038" y="3002800"/>
              <a:ext cx="349326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800" b="1" dirty="0" smtClean="0"/>
                <a:t>Genomics?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800" b="1" dirty="0" smtClean="0"/>
                <a:t>Epidemiology?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800" b="1" dirty="0" smtClean="0"/>
                <a:t>Disease Biology?</a:t>
              </a:r>
              <a:endParaRPr lang="en-US" sz="2800" b="1" dirty="0"/>
            </a:p>
          </p:txBody>
        </p:sp>
        <p:sp>
          <p:nvSpPr>
            <p:cNvPr id="8" name="Right Brace 7"/>
            <p:cNvSpPr/>
            <p:nvPr/>
          </p:nvSpPr>
          <p:spPr>
            <a:xfrm>
              <a:off x="4157134" y="2352901"/>
              <a:ext cx="634999" cy="2677656"/>
            </a:xfrm>
            <a:prstGeom prst="rightBrace">
              <a:avLst/>
            </a:prstGeom>
            <a:ln w="76200" cmpd="sng"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23546" y="2352900"/>
            <a:ext cx="2260029" cy="2893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SDHB+</a:t>
            </a:r>
          </a:p>
          <a:p>
            <a:pPr algn="ctr"/>
            <a:r>
              <a:rPr lang="en-US" sz="2800" dirty="0" smtClean="0"/>
              <a:t>IGF1R-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2800" dirty="0" smtClean="0"/>
              <a:t>Any age?</a:t>
            </a:r>
          </a:p>
          <a:p>
            <a:pPr algn="ctr"/>
            <a:r>
              <a:rPr lang="en-US" sz="2800" dirty="0" smtClean="0"/>
              <a:t>Equal sex?</a:t>
            </a:r>
          </a:p>
          <a:p>
            <a:pPr algn="ctr"/>
            <a:r>
              <a:rPr lang="en-US" sz="2800" dirty="0" smtClean="0"/>
              <a:t>Site?</a:t>
            </a:r>
          </a:p>
          <a:p>
            <a:pPr algn="ctr"/>
            <a:r>
              <a:rPr lang="en-US" sz="2800" dirty="0" smtClean="0"/>
              <a:t>Multifocality?</a:t>
            </a:r>
          </a:p>
        </p:txBody>
      </p:sp>
    </p:spTree>
    <p:extLst>
      <p:ext uri="{BB962C8B-B14F-4D97-AF65-F5344CB8AC3E}">
        <p14:creationId xmlns:p14="http://schemas.microsoft.com/office/powerpoint/2010/main" val="192699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Hypothesis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AutoShape 2"/>
          <p:cNvSpPr txBox="1">
            <a:spLocks noChangeArrowheads="1"/>
          </p:cNvSpPr>
          <p:nvPr/>
        </p:nvSpPr>
        <p:spPr>
          <a:xfrm>
            <a:off x="457200" y="1918416"/>
            <a:ext cx="8229600" cy="2580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/>
              <a:t>Broad genomic profiling of “quadruple-WT </a:t>
            </a:r>
            <a:r>
              <a:rPr lang="en-US" sz="3200" dirty="0"/>
              <a:t>(qWT</a:t>
            </a:r>
            <a:r>
              <a:rPr lang="en-US" sz="3200" dirty="0" smtClean="0"/>
              <a:t>)” GISTs </a:t>
            </a:r>
            <a:r>
              <a:rPr lang="en-US" sz="3200" dirty="0"/>
              <a:t>would reveal </a:t>
            </a:r>
            <a:r>
              <a:rPr lang="en-US" sz="3200" dirty="0" smtClean="0"/>
              <a:t>insights into the genomic alterations and disease biology of this </a:t>
            </a:r>
            <a:r>
              <a:rPr lang="en-US" sz="3200" dirty="0"/>
              <a:t>understudied </a:t>
            </a:r>
            <a:r>
              <a:rPr lang="en-US" sz="3200" dirty="0" smtClean="0"/>
              <a:t>patient population. 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4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Methods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51467"/>
            <a:ext cx="8231188" cy="4038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Tx/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Patient Population and Data Collection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Foundation </a:t>
            </a:r>
            <a:r>
              <a:rPr lang="en-US" dirty="0"/>
              <a:t>Medicine, Inc. </a:t>
            </a:r>
            <a:r>
              <a:rPr lang="en-US" dirty="0" smtClean="0"/>
              <a:t>(FMI) database consisting of de-identified </a:t>
            </a:r>
            <a:r>
              <a:rPr lang="en-US" dirty="0"/>
              <a:t>patients from across the </a:t>
            </a:r>
            <a:r>
              <a:rPr lang="en-US" dirty="0" smtClean="0"/>
              <a:t>U.S. (October 2012 – May 2015).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Retrospectively </a:t>
            </a:r>
            <a:r>
              <a:rPr lang="en-US" dirty="0"/>
              <a:t>analyzed this prospectively collected </a:t>
            </a:r>
            <a:r>
              <a:rPr lang="en-US" dirty="0" smtClean="0"/>
              <a:t>data.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/>
              <a:t>Broad Genomic </a:t>
            </a:r>
            <a:r>
              <a:rPr lang="en-US" b="1" i="1" dirty="0"/>
              <a:t>Profiling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DNA </a:t>
            </a:r>
            <a:r>
              <a:rPr lang="en-US" dirty="0"/>
              <a:t>was extracted from </a:t>
            </a:r>
            <a:r>
              <a:rPr lang="en-US" dirty="0" smtClean="0"/>
              <a:t>FFPE </a:t>
            </a:r>
            <a:r>
              <a:rPr lang="en-US" dirty="0"/>
              <a:t>tumor </a:t>
            </a:r>
            <a:r>
              <a:rPr lang="en-US" dirty="0" smtClean="0"/>
              <a:t>specimens.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NGS assay utilizes </a:t>
            </a:r>
            <a:r>
              <a:rPr lang="en-US" dirty="0"/>
              <a:t>the Illumina HiSeq 2500 instrument </a:t>
            </a:r>
            <a:r>
              <a:rPr lang="en-US" dirty="0" smtClean="0"/>
              <a:t>to </a:t>
            </a:r>
            <a:r>
              <a:rPr lang="en-US" dirty="0"/>
              <a:t>sequence against hybridization-captured, adaptor ligation-based libraries for</a:t>
            </a:r>
            <a:r>
              <a:rPr lang="en-US" b="1" i="1" dirty="0"/>
              <a:t> </a:t>
            </a:r>
            <a:r>
              <a:rPr lang="en-US" dirty="0"/>
              <a:t>coding regions of 315 cancer-related genes plus introns from 28 genes frequently implicated in cancer </a:t>
            </a:r>
            <a:r>
              <a:rPr lang="en-US" dirty="0" smtClean="0"/>
              <a:t>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133507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Methods (Continued)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51467"/>
            <a:ext cx="8231188" cy="49819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Tx/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/>
              <a:t>Data </a:t>
            </a:r>
            <a:r>
              <a:rPr lang="en-US" b="1" i="1" dirty="0"/>
              <a:t>Analysis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Genomic </a:t>
            </a:r>
            <a:r>
              <a:rPr lang="en-US" dirty="0"/>
              <a:t>alterations were further </a:t>
            </a:r>
            <a:r>
              <a:rPr lang="en-US" dirty="0" smtClean="0"/>
              <a:t>categorized: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dirty="0" smtClean="0"/>
              <a:t>Known somatic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L</a:t>
            </a:r>
            <a:r>
              <a:rPr lang="en-US" dirty="0" smtClean="0"/>
              <a:t>ikely somatic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V</a:t>
            </a:r>
            <a:r>
              <a:rPr lang="en-US" dirty="0" smtClean="0"/>
              <a:t>ariant </a:t>
            </a:r>
            <a:r>
              <a:rPr lang="en-US" dirty="0"/>
              <a:t>of unknown </a:t>
            </a:r>
            <a:r>
              <a:rPr lang="en-US" dirty="0" smtClean="0"/>
              <a:t>significance (VUS).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To understand of the potential deleterious effects of all missense VUS’s, we analyzed them with 4 prediction modeling programs (SIFT, PolypPhen, MutationTaster, and MutationAssessor).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Considered </a:t>
            </a:r>
            <a:r>
              <a:rPr lang="en-US" i="1" dirty="0" smtClean="0"/>
              <a:t>potentially deleterious </a:t>
            </a:r>
            <a:r>
              <a:rPr lang="en-US" dirty="0" smtClean="0"/>
              <a:t>if they were predicted deleterious by </a:t>
            </a:r>
            <a:r>
              <a:rPr lang="en-US" sz="2400" dirty="0" smtClean="0">
                <a:latin typeface="ＭＳ ゴシック"/>
                <a:ea typeface="ＭＳ ゴシック"/>
                <a:cs typeface="ＭＳ ゴシック"/>
              </a:rPr>
              <a:t>≥</a:t>
            </a:r>
            <a:r>
              <a:rPr lang="en-US" dirty="0" smtClean="0"/>
              <a:t>50% tools. Of 1240 VUS’s, we considered 325 (26.2%) potentially deleterious.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Exome Aggregation Consortium (ExAC) Browser </a:t>
            </a:r>
            <a:r>
              <a:rPr lang="en-US" dirty="0" smtClean="0"/>
              <a:t>was used to exclude </a:t>
            </a:r>
            <a:r>
              <a:rPr lang="en-US" i="1" dirty="0" smtClean="0"/>
              <a:t>missense variants </a:t>
            </a:r>
            <a:r>
              <a:rPr lang="en-US" dirty="0" smtClean="0"/>
              <a:t>with a minor allele frequency &gt;1% (</a:t>
            </a:r>
            <a:r>
              <a:rPr lang="en-US" i="1" dirty="0" smtClean="0"/>
              <a:t>NOTCH2</a:t>
            </a:r>
            <a:r>
              <a:rPr lang="en-US" i="1" dirty="0"/>
              <a:t>, FANCD2, MAP3K1, MSH3</a:t>
            </a:r>
            <a:r>
              <a:rPr lang="en-US" dirty="0"/>
              <a:t>, and </a:t>
            </a:r>
            <a:r>
              <a:rPr lang="en-US" i="1" dirty="0" smtClean="0"/>
              <a:t>ZNF217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8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63422" y="2102243"/>
            <a:ext cx="1547574" cy="2376524"/>
            <a:chOff x="7067472" y="1600200"/>
            <a:chExt cx="1738659" cy="2667000"/>
          </a:xfrm>
        </p:grpSpPr>
        <p:grpSp>
          <p:nvGrpSpPr>
            <p:cNvPr id="2" name="Group 1"/>
            <p:cNvGrpSpPr/>
            <p:nvPr/>
          </p:nvGrpSpPr>
          <p:grpSpPr>
            <a:xfrm>
              <a:off x="7067472" y="1600200"/>
              <a:ext cx="1738659" cy="2667000"/>
              <a:chOff x="7067472" y="1600200"/>
              <a:chExt cx="1738659" cy="26670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7071390" y="1676400"/>
                <a:ext cx="1480556" cy="2529810"/>
                <a:chOff x="5783595" y="2575590"/>
                <a:chExt cx="1480556" cy="2529810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5783595" y="2575590"/>
                  <a:ext cx="1308467" cy="726486"/>
                  <a:chOff x="5783595" y="2575590"/>
                  <a:chExt cx="1308467" cy="726486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5867400" y="2781375"/>
                    <a:ext cx="1224662" cy="520701"/>
                    <a:chOff x="5791200" y="647775"/>
                    <a:chExt cx="1224662" cy="520701"/>
                  </a:xfrm>
                </p:grpSpPr>
                <p:pic>
                  <p:nvPicPr>
                    <p:cNvPr id="13" name="Picture 12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b="71663"/>
                    <a:stretch/>
                  </p:blipFill>
                  <p:spPr>
                    <a:xfrm>
                      <a:off x="5791200" y="647775"/>
                      <a:ext cx="1224662" cy="198967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5791200" y="850976"/>
                      <a:ext cx="1224662" cy="317500"/>
                      <a:chOff x="6629400" y="1735741"/>
                      <a:chExt cx="1224662" cy="317500"/>
                    </a:xfrm>
                  </p:grpSpPr>
                  <p:pic>
                    <p:nvPicPr>
                      <p:cNvPr id="14" name="Picture 1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/>
                      <a:srcRect t="51249" b="24242"/>
                      <a:stretch/>
                    </p:blipFill>
                    <p:spPr>
                      <a:xfrm>
                        <a:off x="6629400" y="1735741"/>
                        <a:ext cx="1224662" cy="17208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5" name="Picture 1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/>
                      <a:srcRect t="26528" b="46943"/>
                      <a:stretch/>
                    </p:blipFill>
                    <p:spPr>
                      <a:xfrm>
                        <a:off x="6629400" y="1866975"/>
                        <a:ext cx="1224662" cy="186266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783595" y="2575590"/>
                    <a:ext cx="915635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u="sng" dirty="0" smtClean="0">
                        <a:latin typeface="Arial"/>
                        <a:cs typeface="Arial"/>
                      </a:rPr>
                      <a:t>Tumor Site</a:t>
                    </a:r>
                    <a:endParaRPr lang="en-US" sz="1100" b="1" u="sng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5783595" y="3429005"/>
                  <a:ext cx="1480556" cy="1676395"/>
                  <a:chOff x="5783595" y="3390825"/>
                  <a:chExt cx="1480556" cy="1676395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843904" y="3581400"/>
                    <a:ext cx="1142048" cy="1485820"/>
                    <a:chOff x="5843904" y="3581400"/>
                    <a:chExt cx="1142048" cy="1485820"/>
                  </a:xfrm>
                </p:grpSpPr>
                <p:pic>
                  <p:nvPicPr>
                    <p:cNvPr id="18" name="Picture 17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r="58583"/>
                    <a:stretch/>
                  </p:blipFill>
                  <p:spPr>
                    <a:xfrm>
                      <a:off x="5867400" y="3581400"/>
                      <a:ext cx="807402" cy="7778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41417"/>
                    <a:stretch/>
                  </p:blipFill>
                  <p:spPr>
                    <a:xfrm>
                      <a:off x="5843904" y="4289385"/>
                      <a:ext cx="1142048" cy="77783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783595" y="3390825"/>
                    <a:ext cx="1480556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u="sng" dirty="0" smtClean="0">
                        <a:latin typeface="Arial"/>
                        <a:cs typeface="Arial"/>
                      </a:rPr>
                      <a:t>Genomic Alteration</a:t>
                    </a:r>
                    <a:endParaRPr lang="en-US" sz="1100" b="1" u="sng" dirty="0">
                      <a:latin typeface="Arial"/>
                      <a:cs typeface="Arial"/>
                    </a:endParaRPr>
                  </a:p>
                </p:txBody>
              </p:sp>
            </p:grpSp>
          </p:grpSp>
          <p:sp>
            <p:nvSpPr>
              <p:cNvPr id="26" name="Rectangle 25"/>
              <p:cNvSpPr/>
              <p:nvPr/>
            </p:nvSpPr>
            <p:spPr>
              <a:xfrm>
                <a:off x="7067472" y="1600200"/>
                <a:ext cx="1738659" cy="266700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7315200" y="3924375"/>
              <a:ext cx="914400" cy="266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46755" y="3845674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/>
                  <a:cs typeface="Arial"/>
                </a:rPr>
                <a:t>i</a:t>
              </a:r>
              <a:r>
                <a:rPr lang="en-US" sz="1050" dirty="0" smtClean="0">
                  <a:latin typeface="Arial"/>
                  <a:cs typeface="Arial"/>
                </a:rPr>
                <a:t>n frame indel</a:t>
              </a:r>
              <a:endParaRPr lang="en-US" sz="1050" dirty="0">
                <a:latin typeface="Arial"/>
                <a:cs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/>
            <a:srcRect t="72390"/>
            <a:stretch/>
          </p:blipFill>
          <p:spPr>
            <a:xfrm>
              <a:off x="7158567" y="2374899"/>
              <a:ext cx="1230189" cy="194733"/>
            </a:xfrm>
            <a:prstGeom prst="rect">
              <a:avLst/>
            </a:prstGeom>
          </p:spPr>
        </p:pic>
      </p:grpSp>
      <p:sp>
        <p:nvSpPr>
          <p:cNvPr id="27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Somatic Genomic Landscape in 186 GIST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6"/>
          <a:srcRect l="248" t="3798" r="15118" b="3708"/>
          <a:stretch/>
        </p:blipFill>
        <p:spPr bwMode="auto">
          <a:xfrm>
            <a:off x="568814" y="1104398"/>
            <a:ext cx="6428910" cy="4961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263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Driver Mutations in 186 GIST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24325" y="4106651"/>
            <a:ext cx="151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KIT (N=129)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1036" y="4528051"/>
            <a:ext cx="19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PDGFRA (N=22)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2586" y="3691098"/>
            <a:ext cx="1451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NF1 (N=18)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3316" y="2959119"/>
            <a:ext cx="163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SDHx (N=14)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989" y="2480951"/>
            <a:ext cx="146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BRAF(N=7)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1197" y="2163032"/>
            <a:ext cx="210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[KHN]-RAS (N=4)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2497" y="1407159"/>
            <a:ext cx="95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tWT*</a:t>
            </a:r>
            <a:endParaRPr lang="en-US" b="1" i="1" dirty="0"/>
          </a:p>
          <a:p>
            <a:pPr algn="ctr"/>
            <a:r>
              <a:rPr lang="en-US" b="1" i="1" dirty="0" smtClean="0"/>
              <a:t>(N=12)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925051289"/>
              </p:ext>
            </p:extLst>
          </p:nvPr>
        </p:nvGraphicFramePr>
        <p:xfrm>
          <a:off x="1646875" y="1453277"/>
          <a:ext cx="7707650" cy="451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835554" y="1156571"/>
            <a:ext cx="95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qWT</a:t>
            </a:r>
            <a:endParaRPr lang="en-US" b="1" i="1" dirty="0"/>
          </a:p>
          <a:p>
            <a:pPr algn="ctr"/>
            <a:r>
              <a:rPr lang="en-US" b="1" i="1" dirty="0" smtClean="0"/>
              <a:t>(N=12)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3020" y="5818350"/>
            <a:ext cx="726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tWT*</a:t>
            </a:r>
            <a:r>
              <a:rPr lang="en-US" b="1" i="1" dirty="0"/>
              <a:t> </a:t>
            </a:r>
            <a:r>
              <a:rPr lang="en-US" b="1" i="1" dirty="0" smtClean="0"/>
              <a:t>= sequencing performed before FMI testing of SDHx genes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6146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/>
      <p:bldP spid="13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Demographics</a:t>
            </a:r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 of GIST Patients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274074"/>
              </p:ext>
            </p:extLst>
          </p:nvPr>
        </p:nvGraphicFramePr>
        <p:xfrm>
          <a:off x="457200" y="1374370"/>
          <a:ext cx="8044160" cy="402539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951996"/>
                <a:gridCol w="1575534"/>
                <a:gridCol w="1210310"/>
                <a:gridCol w="1446352"/>
                <a:gridCol w="859968"/>
              </a:tblGrid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Variables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WT GIST</a:t>
                      </a:r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 (%)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Non-WT GIST</a:t>
                      </a:r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 (%)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P-value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Total Patients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24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162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Age (years, mean ± SD)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44.4 ± 15.7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58.3 ± 14.1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&lt;0.01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Sex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Female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12 (50.0)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66 (40.7)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0.51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Male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12 (50.0)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94 (58.0)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Not Reported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2 (1.2)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Primary GIST Site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Colon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2 (8.3)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15 (9.3)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0.26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Small intestine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9 (37.5)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44 (27.2)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Stomach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13 (54.2)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83 (51.2)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Other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 (0.0)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20 (12.3)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796460" y="2359547"/>
            <a:ext cx="3647154" cy="29516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5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Genomics 101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8" name="Picture 4" descr="mage result for 46 chromoso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290860"/>
            <a:ext cx="5657850" cy="457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075436" y="597823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23 + 23 = </a:t>
            </a:r>
            <a:r>
              <a:rPr lang="en-US" b="1" smtClean="0"/>
              <a:t>46 chromosomes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0176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Demographics</a:t>
            </a:r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 of GIST Patients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574326"/>
              </p:ext>
            </p:extLst>
          </p:nvPr>
        </p:nvGraphicFramePr>
        <p:xfrm>
          <a:off x="457200" y="1374370"/>
          <a:ext cx="8123238" cy="365455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951996"/>
                <a:gridCol w="1575534"/>
                <a:gridCol w="1210310"/>
                <a:gridCol w="1446352"/>
                <a:gridCol w="939046"/>
              </a:tblGrid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Variables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qWT GIST</a:t>
                      </a:r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 (%)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tWT GIST</a:t>
                      </a:r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 (%)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P-</a:t>
                      </a: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value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Total Patients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12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12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Age (years, mean ± SD)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44.0 ± 14.9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44.8 ± 17.1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0.90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Sex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Female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5 (41.7)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7 (58.3)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0.68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Male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7 (58.3)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5 (41.6)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Not Reported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Primary GIST Site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Colon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 (0.0)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2 (16.7)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0.36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Small intestine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4 (33.3)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5 (41.6)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Stomach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8 (66.7)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5 (41.6)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933284" y="2461147"/>
            <a:ext cx="3647154" cy="29516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4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Demographics</a:t>
            </a:r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 of GIST Patients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35700"/>
              </p:ext>
            </p:extLst>
          </p:nvPr>
        </p:nvGraphicFramePr>
        <p:xfrm>
          <a:off x="457200" y="1374370"/>
          <a:ext cx="8184702" cy="476707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010980"/>
                <a:gridCol w="1635760"/>
                <a:gridCol w="1152564"/>
                <a:gridCol w="1446352"/>
                <a:gridCol w="939046"/>
              </a:tblGrid>
              <a:tr h="37084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  <a:cs typeface="Arial"/>
                        </a:rPr>
                        <a:t>TNM Classification</a:t>
                      </a:r>
                      <a:endParaRPr lang="en-US" sz="1400" b="1" dirty="0" smtClean="0"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qWT GIST</a:t>
                      </a:r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 (%)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tWT GIST</a:t>
                      </a:r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 (%)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P-value*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    Tumor Size (T)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T1 (≤ 2 cm)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 (0.0)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 (0.0)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0.05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T2 (&gt;2, ≤5 cm)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 (0.0)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2 (16.7)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T3 (&gt;5, ≤10 cm)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11 (91.7)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5 (41.6)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T4 (&gt;10 cm)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 (8.3)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4 (33.3)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Tx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 (0.0)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 (8.3)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    Regional Lymph Nodes (N)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N0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6 (50.0)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2 (16.7)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0.14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   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3 (25.0) 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8 (66.7)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Nx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3 (25.0)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2 (16.7)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    Distant Metastases (M)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M0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 (0.0)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0 (0.0)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1.0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M1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9 (75.0)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8 (66.7)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Mx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3 (25.0)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4 (33.3)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105400" y="2801734"/>
            <a:ext cx="2336800" cy="7307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05400" y="4255691"/>
            <a:ext cx="2336800" cy="4767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2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7500" y="5918200"/>
            <a:ext cx="2286000" cy="9398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04495" y="2717153"/>
            <a:ext cx="3124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Percent</a:t>
            </a:r>
            <a:endParaRPr lang="en-US" sz="2400" b="1" dirty="0"/>
          </a:p>
        </p:txBody>
      </p:sp>
      <p:sp>
        <p:nvSpPr>
          <p:cNvPr id="14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Types of Genomic Alterations Detected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119799"/>
              </p:ext>
            </p:extLst>
          </p:nvPr>
        </p:nvGraphicFramePr>
        <p:xfrm>
          <a:off x="2097428" y="1219200"/>
          <a:ext cx="5293972" cy="4915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608"/>
          <a:stretch/>
        </p:blipFill>
        <p:spPr>
          <a:xfrm>
            <a:off x="5267325" y="1219200"/>
            <a:ext cx="2800350" cy="18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7500" y="5918200"/>
            <a:ext cx="2286000" cy="9398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srgbClr val="003487"/>
                </a:solidFill>
              </a:rPr>
              <a:t>Heterogeneous Set of Genomic Alterations*</a:t>
            </a:r>
          </a:p>
          <a:p>
            <a:pPr algn="ctr"/>
            <a:r>
              <a:rPr lang="en-US" sz="2400" dirty="0" smtClean="0">
                <a:solidFill>
                  <a:srgbClr val="003487"/>
                </a:solidFill>
              </a:rPr>
              <a:t>(Known/Likely + Potentially Deleterious VUS) </a:t>
            </a:r>
            <a:endParaRPr lang="en-US" sz="24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6733" y="5918200"/>
            <a:ext cx="2650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487"/>
                </a:solidFill>
              </a:rPr>
              <a:t>* Include only genes with </a:t>
            </a:r>
            <a:r>
              <a:rPr lang="en-US" sz="1600" b="1" dirty="0" smtClean="0">
                <a:solidFill>
                  <a:srgbClr val="003487"/>
                </a:solidFill>
                <a:latin typeface="ＭＳ ゴシック"/>
                <a:ea typeface="ＭＳ ゴシック"/>
                <a:cs typeface="ＭＳ ゴシック"/>
              </a:rPr>
              <a:t>≥</a:t>
            </a:r>
            <a:r>
              <a:rPr lang="en-US" sz="1600" b="1" dirty="0" smtClean="0">
                <a:solidFill>
                  <a:srgbClr val="003487"/>
                </a:solidFill>
              </a:rPr>
              <a:t>2  genomic alterations</a:t>
            </a:r>
            <a:endParaRPr lang="en-US" sz="1600" b="1" dirty="0">
              <a:solidFill>
                <a:srgbClr val="003487"/>
              </a:solidFill>
            </a:endParaRPr>
          </a:p>
        </p:txBody>
      </p:sp>
      <p:pic>
        <p:nvPicPr>
          <p:cNvPr id="38" name="Picture 37" descr="heatmap_WT_186_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06" y="1073313"/>
            <a:ext cx="2189633" cy="5562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572181" y="1254506"/>
            <a:ext cx="1598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Lymph Node (N stage)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2181" y="1468709"/>
            <a:ext cx="1972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Distant Metastasis (M stage)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2181" y="1040303"/>
            <a:ext cx="8692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Tumor Site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181" y="1630046"/>
            <a:ext cx="479881" cy="316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qWT</a:t>
            </a:r>
            <a:endParaRPr lang="en-US" sz="1100" dirty="0">
              <a:latin typeface="Arial"/>
              <a:cs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449606" y="3511718"/>
            <a:ext cx="1480556" cy="1676395"/>
            <a:chOff x="6004590" y="2225015"/>
            <a:chExt cx="1480556" cy="1676395"/>
          </a:xfrm>
        </p:grpSpPr>
        <p:grpSp>
          <p:nvGrpSpPr>
            <p:cNvPr id="44" name="Group 43"/>
            <p:cNvGrpSpPr/>
            <p:nvPr/>
          </p:nvGrpSpPr>
          <p:grpSpPr>
            <a:xfrm>
              <a:off x="6004590" y="2225015"/>
              <a:ext cx="1480556" cy="1676395"/>
              <a:chOff x="5783595" y="3390825"/>
              <a:chExt cx="1480556" cy="1676395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5843904" y="3581400"/>
                <a:ext cx="1142048" cy="1485820"/>
                <a:chOff x="5843904" y="3581400"/>
                <a:chExt cx="1142048" cy="1485820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58583"/>
                <a:stretch/>
              </p:blipFill>
              <p:spPr>
                <a:xfrm>
                  <a:off x="5867400" y="3581400"/>
                  <a:ext cx="807402" cy="777835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1417"/>
                <a:stretch/>
              </p:blipFill>
              <p:spPr>
                <a:xfrm>
                  <a:off x="5843904" y="4289385"/>
                  <a:ext cx="1142048" cy="777835"/>
                </a:xfrm>
                <a:prstGeom prst="rect">
                  <a:avLst/>
                </a:prstGeom>
              </p:spPr>
            </p:pic>
          </p:grpSp>
          <p:sp>
            <p:nvSpPr>
              <p:cNvPr id="48" name="TextBox 47"/>
              <p:cNvSpPr txBox="1"/>
              <p:nvPr/>
            </p:nvSpPr>
            <p:spPr>
              <a:xfrm>
                <a:off x="5783595" y="3390825"/>
                <a:ext cx="14805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u="sng" dirty="0" smtClean="0">
                    <a:latin typeface="Arial"/>
                    <a:cs typeface="Arial"/>
                  </a:rPr>
                  <a:t>Genomic Alteration</a:t>
                </a:r>
                <a:endParaRPr lang="en-US" sz="1100" b="1" u="sng" dirty="0">
                  <a:latin typeface="Arial"/>
                  <a:cs typeface="Arial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6248400" y="3619575"/>
              <a:ext cx="914400" cy="266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79955" y="3540874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/>
                  <a:cs typeface="Arial"/>
                </a:rPr>
                <a:t>i</a:t>
              </a:r>
              <a:r>
                <a:rPr lang="en-US" sz="1050" dirty="0" smtClean="0">
                  <a:latin typeface="Arial"/>
                  <a:cs typeface="Arial"/>
                </a:rPr>
                <a:t>n frame indel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5525806" y="3054513"/>
            <a:ext cx="152400" cy="120651"/>
          </a:xfrm>
          <a:prstGeom prst="rect">
            <a:avLst/>
          </a:prstGeom>
          <a:solidFill>
            <a:srgbClr val="FB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/>
              <a:cs typeface="Arial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25806" y="3359313"/>
            <a:ext cx="152400" cy="120651"/>
          </a:xfrm>
          <a:prstGeom prst="rect">
            <a:avLst/>
          </a:prstGeom>
          <a:solidFill>
            <a:srgbClr val="8F8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/>
              <a:cs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525806" y="3213263"/>
            <a:ext cx="152400" cy="120651"/>
          </a:xfrm>
          <a:prstGeom prst="rect">
            <a:avLst/>
          </a:prstGeom>
          <a:solidFill>
            <a:srgbClr val="C60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348006" y="2063913"/>
            <a:ext cx="1600200" cy="30480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b="71663"/>
          <a:stretch/>
        </p:blipFill>
        <p:spPr>
          <a:xfrm>
            <a:off x="5518201" y="2307723"/>
            <a:ext cx="1224662" cy="1989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/>
          <a:srcRect t="51249" b="24242"/>
          <a:stretch/>
        </p:blipFill>
        <p:spPr>
          <a:xfrm>
            <a:off x="5518201" y="2510924"/>
            <a:ext cx="1224662" cy="17208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/>
          <a:srcRect t="26528" b="46943"/>
          <a:stretch/>
        </p:blipFill>
        <p:spPr>
          <a:xfrm>
            <a:off x="5518201" y="2642158"/>
            <a:ext cx="1224662" cy="18626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434396" y="2101938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 smtClean="0">
                <a:latin typeface="Arial"/>
                <a:cs typeface="Arial"/>
              </a:rPr>
              <a:t>Tumor Site</a:t>
            </a:r>
            <a:endParaRPr lang="en-US" sz="1100" b="1" u="sng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35745" y="2792903"/>
            <a:ext cx="906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 smtClean="0">
                <a:latin typeface="Arial"/>
                <a:cs typeface="Arial"/>
              </a:rPr>
              <a:t>Metastasis</a:t>
            </a:r>
            <a:endParaRPr lang="en-US" sz="1100" b="1" u="sng" dirty="0">
              <a:latin typeface="Arial"/>
              <a:cs typeface="Arial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5687731" y="3054513"/>
            <a:ext cx="0" cy="45720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602006" y="2978313"/>
            <a:ext cx="943137" cy="27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Lymph Node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02006" y="3130713"/>
            <a:ext cx="603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Distant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602006" y="3283113"/>
            <a:ext cx="746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Unknown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909607" y="1040303"/>
            <a:ext cx="862173" cy="559561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33395" y="1764970"/>
            <a:ext cx="840499" cy="385973"/>
            <a:chOff x="925617" y="1040303"/>
            <a:chExt cx="840499" cy="385973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925617" y="1426276"/>
              <a:ext cx="694752" cy="0"/>
            </a:xfrm>
            <a:prstGeom prst="straightConnector1">
              <a:avLst/>
            </a:prstGeom>
            <a:ln w="889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936417" y="1040303"/>
              <a:ext cx="8296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Tumors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6975" y="2041906"/>
            <a:ext cx="449336" cy="833704"/>
            <a:chOff x="519197" y="1317239"/>
            <a:chExt cx="449336" cy="833704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968533" y="1463235"/>
              <a:ext cx="0" cy="687708"/>
            </a:xfrm>
            <a:prstGeom prst="straightConnector1">
              <a:avLst/>
            </a:prstGeom>
            <a:ln w="889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 rot="16200000">
              <a:off x="276427" y="1560009"/>
              <a:ext cx="7933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Genes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54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7 Genes </a:t>
            </a:r>
            <a:r>
              <a:rPr lang="en-US" sz="3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Significantly More 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Affected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35435"/>
              </p:ext>
            </p:extLst>
          </p:nvPr>
        </p:nvGraphicFramePr>
        <p:xfrm>
          <a:off x="406400" y="1972738"/>
          <a:ext cx="8513068" cy="2944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184"/>
                <a:gridCol w="3260120"/>
                <a:gridCol w="1597834"/>
                <a:gridCol w="1597834"/>
                <a:gridCol w="961096"/>
              </a:tblGrid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Gene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Aliases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Alterations in non-WT (%)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Alterations in WT (%)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P-value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ARID1B</a:t>
                      </a:r>
                      <a:endParaRPr lang="en-US" sz="20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AT Rich Interactive Domain 1B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 (6.79%)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 (20.83%)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0.04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FGFR1</a:t>
                      </a:r>
                      <a:endParaRPr lang="en-US" sz="20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Fibroblast growth factor receptor 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 (2.47%)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(12.5%)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0.047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ATR</a:t>
                      </a:r>
                      <a:endParaRPr lang="en-US" sz="20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Ataxia telangiectasia and Rad3 related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 (2.47%)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(12.5%)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0.047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LTK</a:t>
                      </a:r>
                      <a:endParaRPr lang="en-US" sz="20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Lymphocyte receptor tyrosine kinase</a:t>
                      </a:r>
                      <a:r>
                        <a:rPr lang="en-US" sz="14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 (1.23%)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(12.5%)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0.02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SUFU</a:t>
                      </a:r>
                      <a:endParaRPr lang="en-US" sz="2000" b="1" i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Suppressor of Fused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 (8.33%)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0.02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ZNF217</a:t>
                      </a:r>
                      <a:endParaRPr lang="en-US" sz="20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Zinc Finger 217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 (8.33%)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0.02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PARK2</a:t>
                      </a:r>
                      <a:endParaRPr lang="en-US" sz="2000" b="1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Parkin RBR E3 Ubiquitin Protein Ligase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 (0.62%)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 (8.33%)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0.044</a:t>
                      </a:r>
                      <a:endParaRPr lang="en-US" sz="1200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363275" y="1972738"/>
            <a:ext cx="1629305" cy="29443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6401" y="2782529"/>
            <a:ext cx="4381910" cy="39329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0" y="-5926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i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FGFR1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Gene Fusions Identified in 2/3</a:t>
            </a:r>
            <a:r>
              <a:rPr lang="en-US" sz="3200" baseline="300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rd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GISTs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fusions_final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" b="40353"/>
          <a:stretch/>
        </p:blipFill>
        <p:spPr>
          <a:xfrm>
            <a:off x="178908" y="1440547"/>
            <a:ext cx="8852839" cy="11190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51" y="2559631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9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Gene Fusions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Hybrid </a:t>
            </a:r>
            <a:r>
              <a:rPr lang="en-US" sz="2400" dirty="0">
                <a:solidFill>
                  <a:schemeClr val="tx1"/>
                </a:solidFill>
              </a:rPr>
              <a:t>gene formed from </a:t>
            </a:r>
            <a:r>
              <a:rPr lang="en-US" sz="2400" dirty="0" smtClean="0">
                <a:solidFill>
                  <a:schemeClr val="tx1"/>
                </a:solidFill>
              </a:rPr>
              <a:t>2 previously </a:t>
            </a:r>
            <a:r>
              <a:rPr lang="en-US" sz="2400" dirty="0">
                <a:solidFill>
                  <a:schemeClr val="tx1"/>
                </a:solidFill>
              </a:rPr>
              <a:t>separate </a:t>
            </a:r>
            <a:r>
              <a:rPr lang="en-US" sz="2400" dirty="0" smtClean="0">
                <a:solidFill>
                  <a:schemeClr val="tx1"/>
                </a:solidFill>
              </a:rPr>
              <a:t>genes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It </a:t>
            </a:r>
            <a:r>
              <a:rPr lang="en-US" sz="2400" dirty="0">
                <a:solidFill>
                  <a:schemeClr val="tx1"/>
                </a:solidFill>
              </a:rPr>
              <a:t>can occur as a result </a:t>
            </a:r>
            <a:r>
              <a:rPr lang="en-US" sz="2400" dirty="0" smtClean="0">
                <a:solidFill>
                  <a:schemeClr val="tx1"/>
                </a:solidFill>
              </a:rPr>
              <a:t>of 3 mechanisms:</a:t>
            </a:r>
          </a:p>
        </p:txBody>
      </p:sp>
      <p:pic>
        <p:nvPicPr>
          <p:cNvPr id="1026" name="Picture 2" descr="ttps://upload.wikimedia.org/wikipedia/commons/b/b0/Gene_Fusion_Typ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02" y="2369441"/>
            <a:ext cx="4630994" cy="422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7363" y="4457700"/>
            <a:ext cx="2571750" cy="2132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9113" y="4427303"/>
            <a:ext cx="2571750" cy="2132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4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CTOS in November 2015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044579"/>
              </p:ext>
            </p:extLst>
          </p:nvPr>
        </p:nvGraphicFramePr>
        <p:xfrm>
          <a:off x="1143000" y="3742959"/>
          <a:ext cx="6769100" cy="2210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134"/>
                <a:gridCol w="2577253"/>
                <a:gridCol w="3199713"/>
              </a:tblGrid>
              <a:tr h="318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Gene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Fusion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宋体"/>
                          <a:cs typeface="Arial"/>
                        </a:rPr>
                        <a:t>Previous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宋体"/>
                          <a:cs typeface="Arial"/>
                        </a:rPr>
                        <a:t>ly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宋体"/>
                          <a:cs typeface="Arial"/>
                        </a:rPr>
                        <a:t>Reports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FGFR1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FGFR1-TACC1</a:t>
                      </a:r>
                      <a:endParaRPr lang="en-US" sz="1800" i="1" dirty="0"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Glioblastoma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multiforme</a:t>
                      </a:r>
                      <a:endParaRPr lang="en-US" sz="1800" dirty="0"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FGFR1-HOOK3</a:t>
                      </a:r>
                      <a:endParaRPr lang="en-US" sz="1800" i="1" dirty="0"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RET-HOOK3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fusion in papillary thyroid cancer</a:t>
                      </a:r>
                      <a:endParaRPr lang="en-US" sz="1800" dirty="0"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ETV6</a:t>
                      </a:r>
                      <a:endParaRPr lang="en-US" sz="1800" b="1" i="1" dirty="0"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ETV6-NTRK3</a:t>
                      </a:r>
                      <a:endParaRPr lang="en-US" sz="1800" i="1" dirty="0"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Infantile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fibrosarcoma</a:t>
                      </a:r>
                      <a:endParaRPr lang="en-US" sz="180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ecretory breast carcinoma salivary gland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tumors</a:t>
                      </a:r>
                      <a:endParaRPr lang="en-US" sz="1800" dirty="0">
                        <a:effectLst/>
                        <a:latin typeface="Arial"/>
                        <a:ea typeface="宋体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38226" y="6096993"/>
            <a:ext cx="3119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Shaw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dirty="0" smtClean="0"/>
              <a:t>Nature Reviews </a:t>
            </a:r>
            <a:r>
              <a:rPr lang="en-US" sz="1200" i="1" dirty="0" smtClean="0"/>
              <a:t>Cancer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2013.</a:t>
            </a:r>
          </a:p>
        </p:txBody>
      </p:sp>
      <p:pic>
        <p:nvPicPr>
          <p:cNvPr id="7" name="Picture 6" descr="fusions_final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8" y="1241560"/>
            <a:ext cx="8852839" cy="220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51" y="2559631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8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i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ETV6-NTRK3 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in qWT GIST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91" y="1030036"/>
            <a:ext cx="5983817" cy="5120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8226" y="6096993"/>
            <a:ext cx="2929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Brenca </a:t>
            </a:r>
            <a:r>
              <a:rPr lang="en-US" sz="1200" i="1" dirty="0" smtClean="0"/>
              <a:t>et al., J Pathology</a:t>
            </a:r>
            <a:r>
              <a:rPr lang="en-US" sz="1200" dirty="0" smtClean="0"/>
              <a:t>. March 2016.</a:t>
            </a:r>
            <a:endParaRPr lang="en-US" sz="1200" dirty="0"/>
          </a:p>
        </p:txBody>
      </p:sp>
      <p:pic>
        <p:nvPicPr>
          <p:cNvPr id="11" name="Picture 10" descr="fusions_final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86138" r="28357" b="-6405"/>
          <a:stretch/>
        </p:blipFill>
        <p:spPr>
          <a:xfrm>
            <a:off x="1927271" y="2959509"/>
            <a:ext cx="5373642" cy="550607"/>
          </a:xfrm>
          <a:prstGeom prst="rect">
            <a:avLst/>
          </a:prstGeom>
          <a:ln>
            <a:solidFill>
              <a:srgbClr val="FF3743"/>
            </a:solidFill>
          </a:ln>
        </p:spPr>
      </p:pic>
    </p:spTree>
    <p:extLst>
      <p:ext uri="{BB962C8B-B14F-4D97-AF65-F5344CB8AC3E}">
        <p14:creationId xmlns:p14="http://schemas.microsoft.com/office/powerpoint/2010/main" val="34627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OHSU Validation in 2</a:t>
            </a:r>
            <a:r>
              <a:rPr lang="en-US" sz="3200" baseline="300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nd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Study Population 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020" y="6466607"/>
            <a:ext cx="370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Compliments of </a:t>
            </a:r>
            <a:r>
              <a:rPr lang="en-US" sz="1200" dirty="0"/>
              <a:t>M</a:t>
            </a:r>
            <a:r>
              <a:rPr lang="en-US" sz="1200" dirty="0" smtClean="0"/>
              <a:t>. Heinrich and C. Corless, OHSU.</a:t>
            </a:r>
            <a:endParaRPr lang="en-US" sz="1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9942"/>
              </p:ext>
            </p:extLst>
          </p:nvPr>
        </p:nvGraphicFramePr>
        <p:xfrm>
          <a:off x="557906" y="1211783"/>
          <a:ext cx="7889130" cy="5165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713"/>
                <a:gridCol w="6755417"/>
              </a:tblGrid>
              <a:tr h="251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Target Kinase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Fusion Partners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AKT3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MAGI3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ALK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ATIC, C2orf44, CARS, CLTC, EML4, FN1, KIF5B, KLC1, MSN, NPM1, PPFIBP1, PTPN3, SEC31A, SQSTM1, STRN, TFG, TPM3, TPM4, TRAF1, VCL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BRAF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AGK, AGTRAP, AKAP9, CLCN6, FAM131B, FCHSD1, GNAI1, KCTD7, KIAA1549, MAD1L1, MKRN1, NUDCD3, PLIN3, RNF130, SLC45A3, SOX6, TRIM24, ZKSCAN5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EGFR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EGFR variant III, CAND1, PSPH, SEPT14, SLC12A9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ERBB4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EZR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ERG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TMPRSS2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FGFR1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BAG4, CPSF6, ERLIN2, PLAG1, TACC1, ZNF703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FGFR2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AFF3, AHCYL1, BICC1, CASP7, CCDC6, CIT, KIAA1967, OFD1, SLC45A3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FGFR3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BAIAP2L1, TACC3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MET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MIR548F1, TPR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NTRK1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BCAN, CD74, MIR548F1, MPRIP, NFASC, TFG, TPM3, TPR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NTRK2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NACC2, QKI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NTRK3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ETV6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NRG1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CD74, SLC3A2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PDGFRA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KDR, SCAF11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PDGFRB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NIN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RAF1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DAZL, ESRP1, MSS51, SRGAP3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RET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AFAP1, CCDC6, ERC1, HOOK3, KIAA1468, KIF5B, NCOA4, PARG, PCM1, PRKAR1A, TRIM27, TRIM33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ROS1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2E2E2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CCDC6, CD74, CEP85L, EZR, GOPC, KDELR2, LRIG3, SDC4, SLC34A2, TFG, TPM3</a:t>
                      </a:r>
                      <a:endParaRPr lang="en-US" sz="800" b="1" dirty="0">
                        <a:effectLst/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08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Genomics 101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1685924"/>
            <a:ext cx="5393531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22143" y="2248208"/>
            <a:ext cx="3220069" cy="3200985"/>
            <a:chOff x="5722143" y="2248208"/>
            <a:chExt cx="3220069" cy="3200985"/>
          </a:xfrm>
        </p:grpSpPr>
        <p:pic>
          <p:nvPicPr>
            <p:cNvPr id="1027" name="Picture 3" descr="C:\subversion\client_projects\FoundationMedicine\FMD0002\nonMed\processed\dna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2143" y="2248208"/>
              <a:ext cx="3220069" cy="2395230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6798042" y="4371975"/>
              <a:ext cx="126829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A = T</a:t>
              </a:r>
            </a:p>
            <a:p>
              <a:pPr algn="ctr"/>
              <a:r>
                <a:rPr lang="en-US" sz="3200" dirty="0" smtClean="0"/>
                <a:t>C = G</a:t>
              </a:r>
              <a:endParaRPr lang="en-US" sz="32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7315201" y="5043487"/>
              <a:ext cx="186663" cy="5656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032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5 qWT GIST in OHSU Study Population 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377348"/>
              </p:ext>
            </p:extLst>
          </p:nvPr>
        </p:nvGraphicFramePr>
        <p:xfrm>
          <a:off x="406400" y="1972738"/>
          <a:ext cx="8280399" cy="1469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822"/>
                <a:gridCol w="644837"/>
                <a:gridCol w="1645269"/>
                <a:gridCol w="1645269"/>
                <a:gridCol w="1699601"/>
                <a:gridCol w="1699601"/>
              </a:tblGrid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Times New Roman"/>
                        </a:rPr>
                        <a:t>Age (Years)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Times New Roman"/>
                        </a:rPr>
                        <a:t>Gender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Times New Roman"/>
                        </a:rPr>
                        <a:t>Primary Tumor Location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Times New Roman"/>
                        </a:rPr>
                        <a:t>Tumor Stage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</a:rPr>
                        <a:t>SDHB Immunostaining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</a:rPr>
                        <a:t>Fusion Panel Result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54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Male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Pelvic mass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Unknown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Unknown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FGFR1</a:t>
                      </a: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-TACC1</a:t>
                      </a:r>
                      <a:endParaRPr lang="en-US" sz="11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54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Male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Colon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Unknown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Positive</a:t>
                      </a:r>
                      <a:endParaRPr lang="en-US" sz="11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ETV6-NTRK3</a:t>
                      </a:r>
                      <a:endParaRPr lang="en-US" sz="11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49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Male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Small intestine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T3NxMx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Positive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None detected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Female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Unknown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TxN1Mx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Positive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None detected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53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Male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Stomach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Times New Roman"/>
                        </a:rPr>
                        <a:t>Unknown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Unknown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None detected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06401" y="1972738"/>
            <a:ext cx="8280400" cy="87992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39020" y="6466607"/>
            <a:ext cx="370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Compliments of </a:t>
            </a:r>
            <a:r>
              <a:rPr lang="en-US" sz="1200" dirty="0"/>
              <a:t>M</a:t>
            </a:r>
            <a:r>
              <a:rPr lang="en-US" sz="1200" dirty="0" smtClean="0"/>
              <a:t>. Heinrich and C. Corless, OHSU.</a:t>
            </a:r>
            <a:endParaRPr lang="en-US" sz="1200" dirty="0"/>
          </a:p>
        </p:txBody>
      </p:sp>
      <p:pic>
        <p:nvPicPr>
          <p:cNvPr id="9" name="Picture 8" descr="fusions_final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8" y="3704475"/>
            <a:ext cx="8852839" cy="2209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628621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51" y="502254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78908" y="4121309"/>
            <a:ext cx="8908297" cy="553139"/>
            <a:chOff x="178908" y="4121309"/>
            <a:chExt cx="8908297" cy="553139"/>
          </a:xfrm>
        </p:grpSpPr>
        <p:sp>
          <p:nvSpPr>
            <p:cNvPr id="12" name="Rectangle 11"/>
            <p:cNvSpPr/>
            <p:nvPr/>
          </p:nvSpPr>
          <p:spPr>
            <a:xfrm>
              <a:off x="178908" y="4324742"/>
              <a:ext cx="8908297" cy="349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22341" y="4121309"/>
              <a:ext cx="2259975" cy="349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925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i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ETV6-NTRK3 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Sensitizes Cells to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IGF1R and ALK Inhibitors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38226" y="6096993"/>
            <a:ext cx="2929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Brenca </a:t>
            </a:r>
            <a:r>
              <a:rPr lang="en-US" sz="1200" i="1" dirty="0" smtClean="0"/>
              <a:t>et al., J Pathology</a:t>
            </a:r>
            <a:r>
              <a:rPr lang="en-US" sz="1200" dirty="0" smtClean="0"/>
              <a:t>. March 2016.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0214"/>
          <a:stretch/>
        </p:blipFill>
        <p:spPr>
          <a:xfrm>
            <a:off x="2161561" y="1863502"/>
            <a:ext cx="6094584" cy="359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5332" y="1349692"/>
            <a:ext cx="5918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Infantile </a:t>
            </a:r>
            <a:r>
              <a:rPr lang="en-US" sz="2400" b="1" dirty="0"/>
              <a:t>F</a:t>
            </a:r>
            <a:r>
              <a:rPr lang="en-US" sz="2400" b="1" dirty="0" smtClean="0"/>
              <a:t>ibrosarcoma &amp; Osteosarcoma Cell Lines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9828" y="250983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IGF-1R inhibitors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9827" y="413444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ALK inhibitors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462299" y="2789043"/>
            <a:ext cx="793846" cy="28277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0" y="-5926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Neurotrophic tropomyosin receptor 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kinase (</a:t>
            </a:r>
            <a:r>
              <a:rPr lang="en-US" sz="3200" i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NTRK</a:t>
            </a:r>
            <a:r>
              <a:rPr lang="en-US" sz="3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)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38226" y="6096993"/>
            <a:ext cx="2433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Amatu </a:t>
            </a:r>
            <a:r>
              <a:rPr lang="en-US" sz="1200" i="1" dirty="0" smtClean="0"/>
              <a:t>et al., ESMO Open</a:t>
            </a:r>
            <a:r>
              <a:rPr lang="en-US" sz="1200" dirty="0" smtClean="0"/>
              <a:t>. 2016.</a:t>
            </a:r>
            <a:endParaRPr lang="en-US" sz="1200" dirty="0"/>
          </a:p>
        </p:txBody>
      </p:sp>
      <p:pic>
        <p:nvPicPr>
          <p:cNvPr id="2050" name="Picture 2" descr="https://drqoc39widv6s.cloudfront.net/content/esmoopen/1/2/e000023/F1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29" y="1130652"/>
            <a:ext cx="6102141" cy="49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70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0" y="-5926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NTRK Inhibitors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20232" y="6098292"/>
            <a:ext cx="178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Amatu </a:t>
            </a:r>
            <a:r>
              <a:rPr lang="en-US" sz="1200" i="1" dirty="0" smtClean="0"/>
              <a:t>et al., ESMO Open</a:t>
            </a:r>
            <a:r>
              <a:rPr lang="en-US" sz="1200" dirty="0" smtClean="0"/>
              <a:t>. 2016.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40" y="1025650"/>
            <a:ext cx="4522920" cy="55343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61579" y="3558863"/>
            <a:ext cx="4234189" cy="9639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loxo-101 a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92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Treatment Refractory </a:t>
            </a:r>
            <a:r>
              <a:rPr lang="en-US" sz="3200" i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ETV6-NTRK3 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GIST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108373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Baseline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584" t="31323" r="17979" b="21765"/>
          <a:stretch/>
        </p:blipFill>
        <p:spPr>
          <a:xfrm>
            <a:off x="1581724" y="4388271"/>
            <a:ext cx="2588234" cy="1914026"/>
          </a:xfrm>
          <a:prstGeom prst="rect">
            <a:avLst/>
          </a:prstGeom>
        </p:spPr>
      </p:pic>
      <p:sp>
        <p:nvSpPr>
          <p:cNvPr id="16" name="object 17"/>
          <p:cNvSpPr/>
          <p:nvPr/>
        </p:nvSpPr>
        <p:spPr>
          <a:xfrm>
            <a:off x="2153191" y="1550133"/>
            <a:ext cx="1269549" cy="2616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739020" y="10884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Week 8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11910" y="1550133"/>
            <a:ext cx="2588234" cy="4752164"/>
            <a:chOff x="5211910" y="1550133"/>
            <a:chExt cx="2588234" cy="47521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17023" t="36401" r="19540" b="16688"/>
            <a:stretch/>
          </p:blipFill>
          <p:spPr>
            <a:xfrm>
              <a:off x="5211910" y="4388272"/>
              <a:ext cx="2588234" cy="1914025"/>
            </a:xfrm>
            <a:prstGeom prst="rect">
              <a:avLst/>
            </a:prstGeom>
          </p:spPr>
        </p:pic>
        <p:sp>
          <p:nvSpPr>
            <p:cNvPr id="17" name="object 18"/>
            <p:cNvSpPr/>
            <p:nvPr/>
          </p:nvSpPr>
          <p:spPr>
            <a:xfrm>
              <a:off x="5724474" y="1550133"/>
              <a:ext cx="1284642" cy="26162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62620" y="2647178"/>
            <a:ext cx="3352800" cy="1200329"/>
            <a:chOff x="3062620" y="2647178"/>
            <a:chExt cx="3352800" cy="1200329"/>
          </a:xfrm>
        </p:grpSpPr>
        <p:sp>
          <p:nvSpPr>
            <p:cNvPr id="22" name="TextBox 21"/>
            <p:cNvSpPr txBox="1"/>
            <p:nvPr/>
          </p:nvSpPr>
          <p:spPr>
            <a:xfrm>
              <a:off x="3062620" y="2647178"/>
              <a:ext cx="3352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</a:rPr>
                <a:t>LOXO-101</a:t>
              </a:r>
            </a:p>
            <a:p>
              <a:pPr algn="ctr"/>
              <a:endParaRPr lang="en-US" sz="2400" dirty="0" smtClean="0"/>
            </a:p>
            <a:p>
              <a:pPr algn="ctr"/>
              <a:r>
                <a:rPr lang="en-US" sz="2400" b="1" i="1" dirty="0" err="1" smtClean="0"/>
                <a:t>Larotrectinib</a:t>
              </a:r>
              <a:endParaRPr lang="en-US" sz="2400" b="1" i="1" dirty="0">
                <a:solidFill>
                  <a:srgbClr val="000000"/>
                </a:solidFill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4015534" y="3219748"/>
              <a:ext cx="1449698" cy="12828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366795" y="6466607"/>
            <a:ext cx="1638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Shi et al,, </a:t>
            </a:r>
            <a:r>
              <a:rPr lang="en-US" sz="1200" i="1" dirty="0" smtClean="0"/>
              <a:t>JTM</a:t>
            </a:r>
            <a:r>
              <a:rPr lang="en-US" sz="1200" dirty="0" smtClean="0"/>
              <a:t> 2016.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363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ge result for loxo-101 a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271540"/>
            <a:ext cx="8872537" cy="44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914400" y="4718475"/>
            <a:ext cx="921807" cy="2250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7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365250"/>
            <a:ext cx="7950200" cy="4127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08069" y="4532738"/>
            <a:ext cx="1645181" cy="1121510"/>
            <a:chOff x="5308069" y="4532738"/>
            <a:chExt cx="1645181" cy="1121510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5308069" y="4532738"/>
              <a:ext cx="6881" cy="539324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 flipV="1">
              <a:off x="6674906" y="5114924"/>
              <a:ext cx="6881" cy="539324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 flipV="1">
              <a:off x="6946369" y="5114924"/>
              <a:ext cx="6881" cy="539324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4500"/>
          <a:stretch/>
        </p:blipFill>
        <p:spPr>
          <a:xfrm>
            <a:off x="4391528" y="1866256"/>
            <a:ext cx="3752347" cy="11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6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0" y="-5926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i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FGFR1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Gene Fusions Identified GIST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fusions_final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" b="40353"/>
          <a:stretch/>
        </p:blipFill>
        <p:spPr>
          <a:xfrm>
            <a:off x="178908" y="1440547"/>
            <a:ext cx="8852839" cy="11190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51" y="2559631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3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0" y="-5926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Fibroblast Growth Factor Receptor 1 (</a:t>
            </a:r>
            <a:r>
              <a:rPr lang="en-US" sz="3200" i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FGFR1</a:t>
            </a:r>
            <a:r>
              <a:rPr lang="en-US" sz="3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)</a:t>
            </a:r>
            <a:endParaRPr lang="en-US" sz="32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5706"/>
            <a:ext cx="457200" cy="274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38226" y="6096993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Amatu </a:t>
            </a:r>
            <a:r>
              <a:rPr lang="en-US" sz="1200" i="1" dirty="0" smtClean="0"/>
              <a:t>et al., ESMO Open</a:t>
            </a:r>
            <a:r>
              <a:rPr lang="en-US" sz="1200" dirty="0" smtClean="0"/>
              <a:t>. 2016.</a:t>
            </a:r>
          </a:p>
          <a:p>
            <a:r>
              <a:rPr lang="en-US" sz="1200" dirty="0" smtClean="0"/>
              <a:t>GSI Website</a:t>
            </a:r>
            <a:endParaRPr lang="en-US" sz="1200" dirty="0"/>
          </a:p>
        </p:txBody>
      </p:sp>
      <p:pic>
        <p:nvPicPr>
          <p:cNvPr id="5122" name="Picture 2" descr="mage result for fgfr1 signal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4"/>
          <a:stretch/>
        </p:blipFill>
        <p:spPr bwMode="auto">
          <a:xfrm>
            <a:off x="749684" y="1165706"/>
            <a:ext cx="7644632" cy="438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5950" y="4982568"/>
            <a:ext cx="4357688" cy="1114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 descr="mage result for kit pdgfra signa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1" y="4219208"/>
            <a:ext cx="3581358" cy="2154784"/>
          </a:xfrm>
          <a:prstGeom prst="rect">
            <a:avLst/>
          </a:prstGeom>
          <a:noFill/>
          <a:ln w="38100">
            <a:solidFill>
              <a:srgbClr val="FF374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drqoc39widv6s.cloudfront.net/content/esmoopen/1/2/e000023/F1.large.jpg?width=800&amp;height=600&amp;carouse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82" y="3875012"/>
            <a:ext cx="2419469" cy="1950527"/>
          </a:xfrm>
          <a:prstGeom prst="rect">
            <a:avLst/>
          </a:prstGeom>
          <a:noFill/>
          <a:ln w="38100">
            <a:solidFill>
              <a:srgbClr val="FF374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0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subversion\client_projects\FoundationMedicine\FMD0002\nonMed\processed\dna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47799"/>
            <a:ext cx="6523451" cy="48717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Cancer Is A Disease Of The Genome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1981200" y="5105400"/>
            <a:ext cx="4876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C644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>
                <a:cs typeface="Arial" pitchFamily="34" charset="0"/>
              </a:rPr>
              <a:t>DNA is exposed to carcinogenic events every day; this causes gene alterations to occur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1981200" y="5715000"/>
            <a:ext cx="46482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C644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>
                <a:cs typeface="Arial" pitchFamily="34" charset="0"/>
              </a:rPr>
              <a:t>Exposure to cancer risk factors increases the chances of gene alterations</a:t>
            </a: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3962400" y="2057400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C644A"/>
              </a:buClr>
              <a:buSzTx/>
              <a:tabLst/>
              <a:defRPr/>
            </a:pPr>
            <a:r>
              <a:rPr lang="en-US" sz="1400" b="1" dirty="0">
                <a:solidFill>
                  <a:srgbClr val="5A9608"/>
                </a:solidFill>
                <a:cs typeface="Arial" pitchFamily="34" charset="0"/>
              </a:rPr>
              <a:t>Virus and infection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248400" y="2514600"/>
            <a:ext cx="1447800" cy="22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C644A"/>
              </a:buClr>
              <a:buSzTx/>
              <a:tabLst/>
              <a:defRPr/>
            </a:pPr>
            <a:r>
              <a:rPr lang="en-US" sz="1400" b="1" dirty="0">
                <a:solidFill>
                  <a:srgbClr val="5A9608"/>
                </a:solidFill>
                <a:cs typeface="Arial" pitchFamily="34" charset="0"/>
              </a:rPr>
              <a:t>Mistakes in DNA copying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6019800" y="17526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C644A"/>
              </a:buClr>
              <a:buSzTx/>
              <a:tabLst/>
              <a:defRPr/>
            </a:pPr>
            <a:r>
              <a:rPr lang="en-US" sz="1400" b="1" dirty="0">
                <a:solidFill>
                  <a:srgbClr val="5A9608"/>
                </a:solidFill>
                <a:cs typeface="Arial" pitchFamily="34" charset="0"/>
              </a:rPr>
              <a:t>Radiation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2057400" y="21336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C644A"/>
              </a:buClr>
              <a:buSzTx/>
              <a:tabLst/>
              <a:defRPr/>
            </a:pPr>
            <a:r>
              <a:rPr lang="en-US" sz="1400" b="1" dirty="0">
                <a:solidFill>
                  <a:srgbClr val="5A9608"/>
                </a:solidFill>
                <a:cs typeface="Arial" pitchFamily="34" charset="0"/>
              </a:rPr>
              <a:t>Carcinogens</a:t>
            </a:r>
          </a:p>
        </p:txBody>
      </p:sp>
      <p:pic>
        <p:nvPicPr>
          <p:cNvPr id="15" name="Picture 14" descr="expos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2286000"/>
            <a:ext cx="1051562" cy="1127762"/>
          </a:xfrm>
          <a:prstGeom prst="rect">
            <a:avLst/>
          </a:prstGeom>
        </p:spPr>
      </p:pic>
      <p:pic>
        <p:nvPicPr>
          <p:cNvPr id="16" name="Picture 15" descr="expos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43300" y="2400300"/>
            <a:ext cx="1051562" cy="1127762"/>
          </a:xfrm>
          <a:prstGeom prst="rect">
            <a:avLst/>
          </a:prstGeom>
        </p:spPr>
      </p:pic>
      <p:pic>
        <p:nvPicPr>
          <p:cNvPr id="17" name="Picture 16" descr="RedG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6870" y="3429000"/>
            <a:ext cx="914400" cy="914400"/>
          </a:xfrm>
          <a:prstGeom prst="rect">
            <a:avLst/>
          </a:prstGeom>
        </p:spPr>
      </p:pic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650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Lack Mutations in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KIT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PDGFRA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RAS Pathway (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NF1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RAS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BRAF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) and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SDH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 Subunits</a:t>
            </a:r>
            <a:endParaRPr lang="en-US" sz="30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8226" y="6096993"/>
            <a:ext cx="2879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Pantaleo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 smtClean="0"/>
              <a:t>Cancer Medicine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2015.</a:t>
            </a:r>
            <a:endParaRPr lang="en-US" sz="1200" dirty="0"/>
          </a:p>
        </p:txBody>
      </p:sp>
      <p:sp>
        <p:nvSpPr>
          <p:cNvPr id="18" name="AutoShape 2"/>
          <p:cNvSpPr txBox="1">
            <a:spLocks noChangeArrowheads="1"/>
          </p:cNvSpPr>
          <p:nvPr/>
        </p:nvSpPr>
        <p:spPr>
          <a:xfrm>
            <a:off x="457200" y="99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Quadruple Wild-type (qWT) GIST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21043" y="2352901"/>
            <a:ext cx="4327168" cy="2677656"/>
            <a:chOff x="4157134" y="2352901"/>
            <a:chExt cx="4327168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4991038" y="3002800"/>
              <a:ext cx="349326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800" b="1" dirty="0" smtClean="0"/>
                <a:t>Genomics?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800" b="1" dirty="0" smtClean="0"/>
                <a:t>Epidemiology?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800" b="1" dirty="0" smtClean="0"/>
                <a:t>Disease Biology?</a:t>
              </a:r>
              <a:endParaRPr lang="en-US" sz="2800" b="1" dirty="0"/>
            </a:p>
          </p:txBody>
        </p:sp>
        <p:sp>
          <p:nvSpPr>
            <p:cNvPr id="8" name="Right Brace 7"/>
            <p:cNvSpPr/>
            <p:nvPr/>
          </p:nvSpPr>
          <p:spPr>
            <a:xfrm>
              <a:off x="4157134" y="2352901"/>
              <a:ext cx="634999" cy="2677656"/>
            </a:xfrm>
            <a:prstGeom prst="rightBrace">
              <a:avLst/>
            </a:prstGeom>
            <a:ln w="76200" cmpd="sng"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23546" y="2352900"/>
            <a:ext cx="2260029" cy="2893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SDHB+</a:t>
            </a:r>
          </a:p>
          <a:p>
            <a:pPr algn="ctr"/>
            <a:r>
              <a:rPr lang="en-US" sz="2800" dirty="0" smtClean="0"/>
              <a:t>IGF1R-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2800" dirty="0" smtClean="0"/>
              <a:t>Any age?</a:t>
            </a:r>
          </a:p>
          <a:p>
            <a:pPr algn="ctr"/>
            <a:r>
              <a:rPr lang="en-US" sz="2800" dirty="0" smtClean="0"/>
              <a:t>Equal sex?</a:t>
            </a:r>
          </a:p>
          <a:p>
            <a:pPr algn="ctr"/>
            <a:r>
              <a:rPr lang="en-US" sz="2800" dirty="0" smtClean="0"/>
              <a:t>Site?</a:t>
            </a:r>
          </a:p>
          <a:p>
            <a:pPr algn="ctr"/>
            <a:r>
              <a:rPr lang="en-US" sz="2800" dirty="0" smtClean="0"/>
              <a:t>Multifocality?</a:t>
            </a:r>
          </a:p>
        </p:txBody>
      </p:sp>
    </p:spTree>
    <p:extLst>
      <p:ext uri="{BB962C8B-B14F-4D97-AF65-F5344CB8AC3E}">
        <p14:creationId xmlns:p14="http://schemas.microsoft.com/office/powerpoint/2010/main" val="422716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Lack Mutations in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KIT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PDGFRA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RAS Pathway (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NF1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RAS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,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BRAF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) and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SDH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 Subunits</a:t>
            </a:r>
            <a:endParaRPr lang="en-US" sz="30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2428" y="5962313"/>
            <a:ext cx="1638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Shi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JTM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2016.</a:t>
            </a:r>
            <a:endParaRPr lang="en-US" sz="1200" dirty="0"/>
          </a:p>
        </p:txBody>
      </p:sp>
      <p:sp>
        <p:nvSpPr>
          <p:cNvPr id="18" name="AutoShape 2"/>
          <p:cNvSpPr txBox="1">
            <a:spLocks noChangeArrowheads="1"/>
          </p:cNvSpPr>
          <p:nvPr/>
        </p:nvSpPr>
        <p:spPr>
          <a:xfrm>
            <a:off x="457200" y="99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Quadruple Wild-type (qWT) GIST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546" y="2352900"/>
            <a:ext cx="2260029" cy="2893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SDHB+</a:t>
            </a:r>
          </a:p>
          <a:p>
            <a:pPr algn="ctr"/>
            <a:r>
              <a:rPr lang="en-US" sz="2800" dirty="0" smtClean="0"/>
              <a:t>IGF1R-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2800" dirty="0" smtClean="0"/>
              <a:t>Any age?</a:t>
            </a:r>
          </a:p>
          <a:p>
            <a:pPr algn="ctr"/>
            <a:r>
              <a:rPr lang="en-US" sz="2800" dirty="0" smtClean="0"/>
              <a:t>Equal sex?</a:t>
            </a:r>
          </a:p>
          <a:p>
            <a:pPr algn="ctr"/>
            <a:r>
              <a:rPr lang="en-US" sz="2800" dirty="0" smtClean="0"/>
              <a:t>Site?</a:t>
            </a:r>
          </a:p>
          <a:p>
            <a:pPr algn="ctr"/>
            <a:r>
              <a:rPr lang="en-US" sz="2800" dirty="0" smtClean="0"/>
              <a:t>Multifocality?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7761" y="2346720"/>
            <a:ext cx="4415078" cy="2893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FGFR1</a:t>
            </a:r>
            <a:r>
              <a:rPr lang="en-US" sz="2800" dirty="0" smtClean="0"/>
              <a:t> fusions</a:t>
            </a:r>
          </a:p>
          <a:p>
            <a:pPr algn="ctr"/>
            <a:r>
              <a:rPr lang="en-US" sz="2800" i="1" dirty="0" smtClean="0"/>
              <a:t>ETV6-NTRK3 </a:t>
            </a:r>
            <a:r>
              <a:rPr lang="en-US" sz="2800" dirty="0" smtClean="0"/>
              <a:t>fusions</a:t>
            </a:r>
          </a:p>
          <a:p>
            <a:pPr algn="ctr"/>
            <a:r>
              <a:rPr lang="en-US" sz="1400" i="1" dirty="0" smtClean="0"/>
              <a:t>ARID1B, ATR, LTK, SUFU, ZN217, PARK2 </a:t>
            </a:r>
            <a:r>
              <a:rPr lang="en-US" sz="1400" dirty="0" smtClean="0"/>
              <a:t>mutations</a:t>
            </a:r>
          </a:p>
          <a:p>
            <a:pPr algn="ctr"/>
            <a:r>
              <a:rPr lang="en-US" sz="2800" dirty="0" smtClean="0"/>
              <a:t>30s-50s</a:t>
            </a:r>
          </a:p>
          <a:p>
            <a:pPr algn="ctr"/>
            <a:r>
              <a:rPr lang="en-US" sz="2800" dirty="0" smtClean="0"/>
              <a:t>M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≥</a:t>
            </a:r>
            <a:r>
              <a:rPr lang="en-US" sz="2800" dirty="0" smtClean="0"/>
              <a:t>F</a:t>
            </a:r>
          </a:p>
          <a:p>
            <a:pPr algn="ctr"/>
            <a:r>
              <a:rPr lang="en-US" sz="2800" dirty="0" smtClean="0"/>
              <a:t>Stomach &gt; SB &gt; Colon</a:t>
            </a:r>
          </a:p>
          <a:p>
            <a:pPr algn="ctr"/>
            <a:r>
              <a:rPr lang="en-US" sz="2800" dirty="0" smtClean="0"/>
              <a:t>Nodal and Distant Mets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20332" y="3778907"/>
            <a:ext cx="960471" cy="8499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04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053985"/>
            <a:ext cx="8301038" cy="54386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4540" y="5140690"/>
            <a:ext cx="1151434" cy="42982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73731" y="2631285"/>
            <a:ext cx="314634" cy="32446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66813" y="6427231"/>
            <a:ext cx="2307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Boikos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JAMA Onc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2016.</a:t>
            </a:r>
            <a:endParaRPr lang="en-US" sz="1200" dirty="0"/>
          </a:p>
        </p:txBody>
      </p:sp>
      <p:sp>
        <p:nvSpPr>
          <p:cNvPr id="13" name="AutoShape 2"/>
          <p:cNvSpPr txBox="1">
            <a:spLocks noChangeArrowheads="1"/>
          </p:cNvSpPr>
          <p:nvPr/>
        </p:nvSpPr>
        <p:spPr>
          <a:xfrm>
            <a:off x="0" y="-5926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NIH Wild-Type GIST Clinic: </a:t>
            </a:r>
            <a:r>
              <a:rPr lang="en-US" sz="3000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KIT-PDGFRA</a:t>
            </a:r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 fusion</a:t>
            </a:r>
            <a:endParaRPr lang="en-US" sz="30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0" y="1053985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3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9 Known Gene Fusions in GIST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8226" y="5767962"/>
            <a:ext cx="3372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Shi </a:t>
            </a:r>
            <a:r>
              <a:rPr lang="en-US" sz="1200" i="1" dirty="0" smtClean="0"/>
              <a:t>et al. J Translational Med</a:t>
            </a:r>
            <a:r>
              <a:rPr lang="en-US" sz="1200" dirty="0" smtClean="0"/>
              <a:t>. December 2016.</a:t>
            </a:r>
          </a:p>
          <a:p>
            <a:r>
              <a:rPr lang="en-US" sz="1200" dirty="0" smtClean="0"/>
              <a:t>Brenca </a:t>
            </a:r>
            <a:r>
              <a:rPr lang="en-US" sz="1200" i="1" dirty="0" smtClean="0"/>
              <a:t>et al., J Pathology</a:t>
            </a:r>
            <a:r>
              <a:rPr lang="en-US" sz="1200" dirty="0" smtClean="0"/>
              <a:t>. March 2016.</a:t>
            </a:r>
          </a:p>
          <a:p>
            <a:r>
              <a:rPr lang="en-US" sz="1200" dirty="0" smtClean="0"/>
              <a:t>Boikos </a:t>
            </a:r>
            <a:r>
              <a:rPr lang="en-US" sz="1200" i="1" dirty="0" smtClean="0"/>
              <a:t>et </a:t>
            </a:r>
            <a:r>
              <a:rPr lang="en-US" sz="1200" i="1" dirty="0"/>
              <a:t>al., </a:t>
            </a:r>
            <a:r>
              <a:rPr lang="en-US" sz="1200" i="1" dirty="0" smtClean="0"/>
              <a:t>JAMA Onc</a:t>
            </a:r>
            <a:r>
              <a:rPr lang="en-US" sz="1200" dirty="0" smtClean="0"/>
              <a:t>. July 2016.</a:t>
            </a:r>
          </a:p>
          <a:p>
            <a:r>
              <a:rPr lang="en-US" sz="1200" dirty="0" smtClean="0"/>
              <a:t>Pantaleo </a:t>
            </a:r>
            <a:r>
              <a:rPr lang="en-US" sz="1200" i="1" dirty="0" smtClean="0"/>
              <a:t>et al., </a:t>
            </a:r>
            <a:r>
              <a:rPr lang="en-US" sz="1200" i="1" dirty="0" err="1" smtClean="0"/>
              <a:t>Mol</a:t>
            </a:r>
            <a:r>
              <a:rPr lang="en-US" sz="1200" i="1" dirty="0" smtClean="0"/>
              <a:t> Cancer Res</a:t>
            </a:r>
            <a:r>
              <a:rPr lang="en-US" sz="1200" dirty="0" smtClean="0"/>
              <a:t>. July 2017.</a:t>
            </a:r>
          </a:p>
          <a:p>
            <a:r>
              <a:rPr lang="en-US" sz="1200" dirty="0" smtClean="0"/>
              <a:t>* UCSD Patient (unreported to date)</a:t>
            </a:r>
            <a:endParaRPr lang="en-US" sz="1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870145"/>
              </p:ext>
            </p:extLst>
          </p:nvPr>
        </p:nvGraphicFramePr>
        <p:xfrm>
          <a:off x="335828" y="1336722"/>
          <a:ext cx="8611702" cy="4178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333"/>
                <a:gridCol w="1091624"/>
                <a:gridCol w="1212915"/>
                <a:gridCol w="1576791"/>
                <a:gridCol w="2061957"/>
                <a:gridCol w="1698082"/>
              </a:tblGrid>
              <a:tr h="4086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Patient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Age (Years)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Sex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Primary Tumor Location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Tumor Stage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Gene Fusion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326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55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Small bowel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T3N0M1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ETV6-NTRK3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326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54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Colon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Unknown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>
                          <a:effectLst/>
                        </a:rPr>
                        <a:t>ETV6-NTRK3</a:t>
                      </a:r>
                      <a:endParaRPr lang="en-US" sz="1600" i="1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326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44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Rectum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T2NxM0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ETV6-NTRK3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33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54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Pelvis mass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Unknown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FGFR1-TACC1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326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54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Stomach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T3N1M1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FGFR1–TACC1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326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6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38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Female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Small bowel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T3N1M1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FGFR1–HOOK3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326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7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Unknown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Female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Unknown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Unknown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KIT-PDGFRA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4085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63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Female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Small bowel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T3N0M1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MARK2-PPFIA1</a:t>
                      </a:r>
                      <a:endParaRPr lang="en-US" sz="1600" i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SPRED2-NELFCD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2494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9 *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30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Female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Small bowel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T4NxM0</a:t>
                      </a:r>
                      <a:endParaRPr lang="en-US" sz="1600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 smtClean="0">
                          <a:effectLst/>
                        </a:rPr>
                        <a:t>PRKAR1B-BRAF 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  <a:tr h="8171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Summary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</a:t>
                      </a:r>
                      <a:r>
                        <a:rPr lang="hr-HR" sz="1300">
                          <a:effectLst/>
                        </a:rPr>
                        <a:t>verage: 48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300">
                          <a:effectLst/>
                        </a:rPr>
                        <a:t>Median: 54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Male 56%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Female 44%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44% small bowel, but spans stomach to rectum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22% nodal metastases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44% distant metastases</a:t>
                      </a:r>
                      <a:endParaRPr lang="en-US" sz="160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0" dirty="0">
                          <a:effectLst/>
                        </a:rPr>
                        <a:t>33%</a:t>
                      </a:r>
                      <a:r>
                        <a:rPr lang="en-US" sz="1300" i="1" dirty="0">
                          <a:effectLst/>
                        </a:rPr>
                        <a:t> ETV6-NTRK3</a:t>
                      </a:r>
                      <a:endParaRPr lang="en-US" sz="1600" i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0" dirty="0">
                          <a:effectLst/>
                        </a:rPr>
                        <a:t>33% </a:t>
                      </a:r>
                      <a:r>
                        <a:rPr lang="en-US" sz="1300" i="1" dirty="0">
                          <a:effectLst/>
                        </a:rPr>
                        <a:t>FGFR1</a:t>
                      </a:r>
                      <a:endParaRPr lang="en-US" sz="1600" i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0" dirty="0">
                          <a:effectLst/>
                        </a:rPr>
                        <a:t>33% </a:t>
                      </a:r>
                      <a:r>
                        <a:rPr lang="en-US" sz="1300" i="1" dirty="0">
                          <a:effectLst/>
                        </a:rPr>
                        <a:t>Others</a:t>
                      </a:r>
                      <a:endParaRPr lang="en-US" sz="1600" i="1" dirty="0"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91005" marR="9100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41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flipV="1">
            <a:off x="3673731" y="2631285"/>
            <a:ext cx="314634" cy="32446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66813" y="6427231"/>
            <a:ext cx="226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Nannini</a:t>
            </a:r>
            <a:r>
              <a:rPr lang="en-US" sz="1200" dirty="0" smtClean="0"/>
              <a:t>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JTM</a:t>
            </a:r>
            <a:r>
              <a:rPr lang="en-US" sz="1200" dirty="0" smtClean="0"/>
              <a:t>.</a:t>
            </a:r>
            <a:r>
              <a:rPr lang="en-US" sz="1200" i="1" dirty="0" smtClean="0"/>
              <a:t> May </a:t>
            </a:r>
            <a:r>
              <a:rPr lang="en-US" sz="1200" dirty="0" smtClean="0"/>
              <a:t>2017.</a:t>
            </a:r>
            <a:endParaRPr lang="en-US" sz="1200" dirty="0"/>
          </a:p>
        </p:txBody>
      </p:sp>
      <p:sp>
        <p:nvSpPr>
          <p:cNvPr id="13" name="AutoShape 2"/>
          <p:cNvSpPr txBox="1">
            <a:spLocks noChangeArrowheads="1"/>
          </p:cNvSpPr>
          <p:nvPr/>
        </p:nvSpPr>
        <p:spPr>
          <a:xfrm>
            <a:off x="0" y="-5926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0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(Headings)"/>
                <a:cs typeface="Arial (Headings)"/>
              </a:rPr>
              <a:t>Progressive Fragmentation of “WT” GIST</a:t>
            </a:r>
            <a:endParaRPr lang="en-US" sz="3000" dirty="0">
              <a:solidFill>
                <a:schemeClr val="accent1">
                  <a:lumMod val="90000"/>
                  <a:lumOff val="10000"/>
                </a:schemeClr>
              </a:solidFill>
              <a:latin typeface="Arial (Headings)"/>
              <a:cs typeface="Arial (Headings)"/>
            </a:endParaRP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0" y="1053985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ttp://media.springernature.com/full/springer-static/image/art%3A10.1186%2Fs12967-017-1212-x/MediaOb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8" y="1292358"/>
            <a:ext cx="7848784" cy="49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0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Abandoning WT GIST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8226" y="5925124"/>
            <a:ext cx="2677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Alkhuzeim</a:t>
            </a:r>
            <a:r>
              <a:rPr lang="en-US" sz="1200" dirty="0" smtClean="0"/>
              <a:t> et al., JNCCN. May 2017.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6890"/>
            <a:ext cx="8401050" cy="27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02" y="116378"/>
            <a:ext cx="4691047" cy="64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35" y="149629"/>
            <a:ext cx="4961926" cy="64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7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Summary #1</a:t>
            </a:r>
            <a:endParaRPr lang="en-US" sz="32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51467"/>
            <a:ext cx="8231188" cy="4038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Tx/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“Quadruple Wild-Type: or </a:t>
            </a:r>
            <a:r>
              <a:rPr lang="en-US" sz="2400" dirty="0" smtClean="0">
                <a:solidFill>
                  <a:srgbClr val="FF0000"/>
                </a:solidFill>
              </a:rPr>
              <a:t>“Unclassified”</a:t>
            </a:r>
            <a:r>
              <a:rPr lang="en-US" sz="2400" dirty="0" smtClean="0"/>
              <a:t> GIST occur in younger </a:t>
            </a:r>
            <a:r>
              <a:rPr lang="en-US" sz="2400" dirty="0"/>
              <a:t>patients, </a:t>
            </a:r>
            <a:r>
              <a:rPr lang="en-US" sz="2400" dirty="0" smtClean="0"/>
              <a:t>occur in similar locations as non-qWT GIST, frequently </a:t>
            </a:r>
            <a:r>
              <a:rPr lang="en-US" sz="2400" dirty="0"/>
              <a:t>metastasize to lymph nodes, and most are not truly “WT</a:t>
            </a:r>
            <a:r>
              <a:rPr lang="en-US" sz="2400" dirty="0" smtClean="0"/>
              <a:t>.”</a:t>
            </a:r>
          </a:p>
          <a:p>
            <a:r>
              <a:rPr lang="en-US" sz="2400" dirty="0" smtClean="0"/>
              <a:t>Potentially deleterious gene fusions occur in adults with GIST and these are potentially targetable with drugs.</a:t>
            </a:r>
          </a:p>
          <a:p>
            <a:pPr lvl="1"/>
            <a:r>
              <a:rPr lang="en-US" sz="2400" dirty="0"/>
              <a:t>KIT inhibitors (</a:t>
            </a:r>
            <a:r>
              <a:rPr lang="en-US" sz="2400" i="1" dirty="0"/>
              <a:t>KIT-PDGFRA</a:t>
            </a:r>
            <a:r>
              <a:rPr lang="en-US" sz="2400" dirty="0"/>
              <a:t> fusion)</a:t>
            </a:r>
          </a:p>
          <a:p>
            <a:pPr lvl="1"/>
            <a:r>
              <a:rPr lang="en-US" sz="2400" dirty="0" smtClean="0"/>
              <a:t>NTRK3 </a:t>
            </a:r>
            <a:r>
              <a:rPr lang="en-US" sz="2400" dirty="0"/>
              <a:t>inhibitors (</a:t>
            </a:r>
            <a:r>
              <a:rPr lang="en-US" sz="2400" i="1" dirty="0"/>
              <a:t>ETV6-NTRK3</a:t>
            </a:r>
            <a:r>
              <a:rPr lang="en-US" sz="2400" dirty="0"/>
              <a:t> fusion)</a:t>
            </a:r>
          </a:p>
          <a:p>
            <a:pPr lvl="1"/>
            <a:r>
              <a:rPr lang="en-US" sz="2400" dirty="0" smtClean="0"/>
              <a:t>FGFR1 inhibitors (</a:t>
            </a:r>
            <a:r>
              <a:rPr lang="en-US" sz="2400" i="1" dirty="0" smtClean="0"/>
              <a:t>FGFR1-TACC1/HOOK3</a:t>
            </a:r>
            <a:r>
              <a:rPr lang="en-US" sz="2400" dirty="0" smtClean="0"/>
              <a:t> fusions)</a:t>
            </a:r>
            <a:endParaRPr lang="en-US" sz="2400" dirty="0"/>
          </a:p>
          <a:p>
            <a:pPr lvl="1"/>
            <a:r>
              <a:rPr lang="en-US" sz="2400" dirty="0" smtClean="0"/>
              <a:t>BRAF inhibitors (</a:t>
            </a:r>
            <a:r>
              <a:rPr lang="en-US" sz="2400" i="1" dirty="0" smtClean="0"/>
              <a:t>BRAF-PRKAR1B</a:t>
            </a:r>
            <a:r>
              <a:rPr lang="en-US" sz="2400" dirty="0" smtClean="0"/>
              <a:t> fusion)</a:t>
            </a:r>
          </a:p>
          <a:p>
            <a:r>
              <a:rPr lang="en-US" sz="2400" dirty="0" smtClean="0"/>
              <a:t>Other driver genes at play:</a:t>
            </a:r>
          </a:p>
          <a:p>
            <a:pPr lvl="1"/>
            <a:r>
              <a:rPr lang="en-US" sz="2400" i="1" dirty="0" smtClean="0"/>
              <a:t>ARID1A/D, ATR, LTK, MAX, PARK2, SUFU, ZNF217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8226" y="5925124"/>
            <a:ext cx="3372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Shi </a:t>
            </a:r>
            <a:r>
              <a:rPr lang="en-US" sz="1200" i="1" dirty="0" smtClean="0"/>
              <a:t>et al. J Translational Med</a:t>
            </a:r>
            <a:r>
              <a:rPr lang="en-US" sz="1200" dirty="0" smtClean="0"/>
              <a:t>. December 2016.</a:t>
            </a:r>
          </a:p>
          <a:p>
            <a:r>
              <a:rPr lang="en-US" sz="1200" dirty="0" err="1" smtClean="0"/>
              <a:t>Boikos</a:t>
            </a:r>
            <a:r>
              <a:rPr lang="en-US" sz="1200" dirty="0" smtClean="0"/>
              <a:t> </a:t>
            </a:r>
            <a:r>
              <a:rPr lang="en-US" sz="1200" i="1" dirty="0" smtClean="0"/>
              <a:t>et </a:t>
            </a:r>
            <a:r>
              <a:rPr lang="en-US" sz="1200" i="1" dirty="0"/>
              <a:t>al., </a:t>
            </a:r>
            <a:r>
              <a:rPr lang="en-US" sz="1200" i="1" dirty="0" smtClean="0"/>
              <a:t>JAMA Onc</a:t>
            </a:r>
            <a:r>
              <a:rPr lang="en-US" sz="1200" dirty="0" smtClean="0"/>
              <a:t>. July 2016.</a:t>
            </a:r>
          </a:p>
          <a:p>
            <a:r>
              <a:rPr lang="en-US" sz="1200" dirty="0" smtClean="0"/>
              <a:t>Pantaleo </a:t>
            </a:r>
            <a:r>
              <a:rPr lang="en-US" sz="1200" i="1" dirty="0" smtClean="0"/>
              <a:t>et al., </a:t>
            </a:r>
            <a:r>
              <a:rPr lang="en-US" sz="1200" i="1" dirty="0" err="1" smtClean="0"/>
              <a:t>Mol</a:t>
            </a:r>
            <a:r>
              <a:rPr lang="en-US" sz="1200" i="1" dirty="0" smtClean="0"/>
              <a:t> Cancer Res</a:t>
            </a:r>
            <a:r>
              <a:rPr lang="en-US" sz="1200" dirty="0" smtClean="0"/>
              <a:t>. July 2017.</a:t>
            </a:r>
          </a:p>
          <a:p>
            <a:r>
              <a:rPr lang="en-US" sz="1200" dirty="0" err="1" smtClean="0"/>
              <a:t>Alkhuzeim</a:t>
            </a:r>
            <a:r>
              <a:rPr lang="en-US" sz="1200" dirty="0" smtClean="0"/>
              <a:t> et al., JNCCN. May 2017.</a:t>
            </a:r>
          </a:p>
        </p:txBody>
      </p:sp>
    </p:spTree>
    <p:extLst>
      <p:ext uri="{BB962C8B-B14F-4D97-AF65-F5344CB8AC3E}">
        <p14:creationId xmlns:p14="http://schemas.microsoft.com/office/powerpoint/2010/main" val="100991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8890000" cy="4013200"/>
          </a:xfrm>
          <a:prstGeom prst="rect">
            <a:avLst/>
          </a:prstGeom>
        </p:spPr>
      </p:pic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457200" y="-592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Is Location is a Biomarker for Gene Mutations?</a:t>
            </a:r>
            <a:endParaRPr lang="en-US" sz="2800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7683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2060"/>
                </a:solidFill>
              </a:rPr>
              <a:t>How Gene Alterations Can Cause Cancer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6" name="Bent Arrow 55"/>
          <p:cNvSpPr/>
          <p:nvPr/>
        </p:nvSpPr>
        <p:spPr>
          <a:xfrm rot="10800000">
            <a:off x="5410200" y="4267200"/>
            <a:ext cx="2454419" cy="1690641"/>
          </a:xfrm>
          <a:prstGeom prst="bentArrow">
            <a:avLst>
              <a:gd name="adj1" fmla="val 25000"/>
              <a:gd name="adj2" fmla="val 26781"/>
              <a:gd name="adj3" fmla="val 25000"/>
              <a:gd name="adj4" fmla="val 58820"/>
            </a:avLst>
          </a:prstGeom>
          <a:gradFill flip="none" rotWithShape="1">
            <a:gsLst>
              <a:gs pos="18000">
                <a:srgbClr val="CB3421"/>
              </a:gs>
              <a:gs pos="61000">
                <a:srgbClr val="B6211A"/>
              </a:gs>
              <a:gs pos="100000">
                <a:srgbClr val="922719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3381375" y="1295400"/>
            <a:ext cx="2362200" cy="3018646"/>
            <a:chOff x="3352800" y="1295400"/>
            <a:chExt cx="2362200" cy="3018646"/>
          </a:xfrm>
        </p:grpSpPr>
        <p:sp>
          <p:nvSpPr>
            <p:cNvPr id="64" name="Rounded Rectangle 63"/>
            <p:cNvSpPr/>
            <p:nvPr/>
          </p:nvSpPr>
          <p:spPr>
            <a:xfrm>
              <a:off x="3352800" y="1295400"/>
              <a:ext cx="2362200" cy="301864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BBB59"/>
              </a:solidFill>
            </a:ln>
            <a:effectLst>
              <a:outerShdw blurRad="263525" dist="139700" dir="5400000" algn="ctr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" name="Straight Connector 64"/>
            <p:cNvCxnSpPr/>
            <p:nvPr/>
          </p:nvCxnSpPr>
          <p:spPr>
            <a:xfrm flipH="1">
              <a:off x="3352800" y="1981200"/>
              <a:ext cx="2362200" cy="0"/>
            </a:xfrm>
            <a:prstGeom prst="line">
              <a:avLst/>
            </a:prstGeom>
            <a:ln>
              <a:solidFill>
                <a:srgbClr val="9BBB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ontent Placeholder 6"/>
            <p:cNvSpPr txBox="1">
              <a:spLocks/>
            </p:cNvSpPr>
            <p:nvPr/>
          </p:nvSpPr>
          <p:spPr>
            <a:xfrm>
              <a:off x="3886200" y="1295400"/>
              <a:ext cx="1371600" cy="5334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DC644A"/>
                </a:buClr>
                <a:buSzTx/>
                <a:tabLst/>
                <a:defRPr/>
              </a:pPr>
              <a:r>
                <a:rPr lang="en-US" b="1" dirty="0">
                  <a:solidFill>
                    <a:srgbClr val="5A9608"/>
                  </a:solidFill>
                  <a:latin typeface="+mj-lt"/>
                  <a:cs typeface="Arial" pitchFamily="34" charset="0"/>
                </a:rPr>
                <a:t>ALTERED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DC644A"/>
                </a:buClr>
                <a:buSzTx/>
                <a:tabLst/>
                <a:defRPr/>
              </a:pPr>
              <a:r>
                <a:rPr lang="en-US" b="1" dirty="0">
                  <a:solidFill>
                    <a:srgbClr val="5A9608"/>
                  </a:solidFill>
                  <a:latin typeface="+mj-lt"/>
                  <a:cs typeface="Arial" pitchFamily="34" charset="0"/>
                </a:rPr>
                <a:t>PROTEINS</a:t>
              </a:r>
              <a:endParaRPr lang="en-US" sz="1400" b="1" dirty="0">
                <a:solidFill>
                  <a:srgbClr val="5A9608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67" name="Group 5"/>
            <p:cNvGrpSpPr/>
            <p:nvPr/>
          </p:nvGrpSpPr>
          <p:grpSpPr>
            <a:xfrm>
              <a:off x="3533775" y="2483332"/>
              <a:ext cx="2057400" cy="1295400"/>
              <a:chOff x="3305175" y="990600"/>
              <a:chExt cx="2057400" cy="1295400"/>
            </a:xfrm>
          </p:grpSpPr>
          <p:sp>
            <p:nvSpPr>
              <p:cNvPr id="68" name="Cloud 67"/>
              <p:cNvSpPr/>
              <p:nvPr/>
            </p:nvSpPr>
            <p:spPr>
              <a:xfrm>
                <a:off x="3457575" y="990600"/>
                <a:ext cx="914400" cy="457200"/>
              </a:xfrm>
              <a:prstGeom prst="cloud">
                <a:avLst/>
              </a:prstGeom>
              <a:solidFill>
                <a:srgbClr val="1E1C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cs typeface="Arial"/>
                  </a:rPr>
                  <a:t>CDKN2a</a:t>
                </a:r>
              </a:p>
            </p:txBody>
          </p:sp>
          <p:sp>
            <p:nvSpPr>
              <p:cNvPr id="69" name="Cloud 68"/>
              <p:cNvSpPr/>
              <p:nvPr/>
            </p:nvSpPr>
            <p:spPr>
              <a:xfrm>
                <a:off x="4524375" y="1066800"/>
                <a:ext cx="838200" cy="457200"/>
              </a:xfrm>
              <a:prstGeom prst="cloud">
                <a:avLst/>
              </a:prstGeom>
              <a:solidFill>
                <a:srgbClr val="1E1C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cs typeface="Arial"/>
                  </a:rPr>
                  <a:t>PTEN</a:t>
                </a:r>
              </a:p>
            </p:txBody>
          </p:sp>
          <p:sp>
            <p:nvSpPr>
              <p:cNvPr id="70" name="Cloud 69"/>
              <p:cNvSpPr/>
              <p:nvPr/>
            </p:nvSpPr>
            <p:spPr>
              <a:xfrm>
                <a:off x="3838575" y="1219200"/>
                <a:ext cx="838200" cy="457200"/>
              </a:xfrm>
              <a:prstGeom prst="cloud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cs typeface="Arial"/>
                  </a:rPr>
                  <a:t>RAS</a:t>
                </a:r>
              </a:p>
            </p:txBody>
          </p:sp>
          <p:sp>
            <p:nvSpPr>
              <p:cNvPr id="71" name="Cloud 70"/>
              <p:cNvSpPr/>
              <p:nvPr/>
            </p:nvSpPr>
            <p:spPr>
              <a:xfrm>
                <a:off x="3305175" y="1524000"/>
                <a:ext cx="838200" cy="457200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  <a:cs typeface="Arial"/>
                  </a:rPr>
                  <a:t>RAF</a:t>
                </a:r>
              </a:p>
            </p:txBody>
          </p:sp>
          <p:sp>
            <p:nvSpPr>
              <p:cNvPr id="72" name="Cloud 71"/>
              <p:cNvSpPr/>
              <p:nvPr/>
            </p:nvSpPr>
            <p:spPr>
              <a:xfrm>
                <a:off x="3686175" y="1828800"/>
                <a:ext cx="838200" cy="457200"/>
              </a:xfrm>
              <a:prstGeom prst="clou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bg1"/>
                    </a:solidFill>
                    <a:cs typeface="Arial"/>
                  </a:rPr>
                  <a:t>mTOR</a:t>
                </a:r>
              </a:p>
            </p:txBody>
          </p:sp>
          <p:sp>
            <p:nvSpPr>
              <p:cNvPr id="73" name="Cloud 72"/>
              <p:cNvSpPr/>
              <p:nvPr/>
            </p:nvSpPr>
            <p:spPr>
              <a:xfrm>
                <a:off x="4448175" y="1524000"/>
                <a:ext cx="838200" cy="457200"/>
              </a:xfrm>
              <a:prstGeom prst="cloud">
                <a:avLst/>
              </a:prstGeom>
              <a:solidFill>
                <a:srgbClr val="1E1C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cs typeface="Arial"/>
                  </a:rPr>
                  <a:t>MAPK</a:t>
                </a:r>
              </a:p>
            </p:txBody>
          </p:sp>
          <p:sp>
            <p:nvSpPr>
              <p:cNvPr id="74" name="Cloud 73"/>
              <p:cNvSpPr/>
              <p:nvPr/>
            </p:nvSpPr>
            <p:spPr>
              <a:xfrm>
                <a:off x="4295775" y="1828800"/>
                <a:ext cx="838200" cy="457200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tx1"/>
                    </a:solidFill>
                    <a:cs typeface="Arial"/>
                  </a:rPr>
                  <a:t>AKT</a:t>
                </a: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648450" y="1295400"/>
            <a:ext cx="2362200" cy="3018646"/>
            <a:chOff x="6553200" y="1295400"/>
            <a:chExt cx="2362200" cy="3018646"/>
          </a:xfrm>
        </p:grpSpPr>
        <p:sp>
          <p:nvSpPr>
            <p:cNvPr id="76" name="Rounded Rectangle 75"/>
            <p:cNvSpPr/>
            <p:nvPr/>
          </p:nvSpPr>
          <p:spPr>
            <a:xfrm>
              <a:off x="6553200" y="1295400"/>
              <a:ext cx="2362200" cy="301864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BBB59"/>
              </a:solidFill>
            </a:ln>
            <a:effectLst>
              <a:outerShdw blurRad="263525" dist="139700" dir="5400000" algn="ctr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6553200" y="1981200"/>
              <a:ext cx="2362200" cy="0"/>
            </a:xfrm>
            <a:prstGeom prst="line">
              <a:avLst/>
            </a:prstGeom>
            <a:ln>
              <a:solidFill>
                <a:srgbClr val="9BBB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ontent Placeholder 6"/>
            <p:cNvSpPr txBox="1">
              <a:spLocks/>
            </p:cNvSpPr>
            <p:nvPr/>
          </p:nvSpPr>
          <p:spPr>
            <a:xfrm>
              <a:off x="7086600" y="1295400"/>
              <a:ext cx="1447800" cy="5334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DC644A"/>
                </a:buClr>
                <a:buSzTx/>
                <a:tabLst/>
                <a:defRPr/>
              </a:pPr>
              <a:r>
                <a:rPr lang="en-US" b="1" dirty="0">
                  <a:solidFill>
                    <a:srgbClr val="5A9608"/>
                  </a:solidFill>
                  <a:latin typeface="+mj-lt"/>
                  <a:cs typeface="Arial" pitchFamily="34" charset="0"/>
                </a:rPr>
                <a:t>ALTERED PATHWAYS </a:t>
              </a:r>
              <a:r>
                <a:rPr lang="en-US" sz="1400" b="1" dirty="0">
                  <a:solidFill>
                    <a:srgbClr val="5A9608"/>
                  </a:solidFill>
                  <a:latin typeface="+mj-lt"/>
                  <a:cs typeface="Arial" pitchFamily="34" charset="0"/>
                </a:rPr>
                <a:t> </a:t>
              </a:r>
            </a:p>
          </p:txBody>
        </p:sp>
        <p:grpSp>
          <p:nvGrpSpPr>
            <p:cNvPr id="79" name="Group 57"/>
            <p:cNvGrpSpPr/>
            <p:nvPr/>
          </p:nvGrpSpPr>
          <p:grpSpPr>
            <a:xfrm>
              <a:off x="7239000" y="2209800"/>
              <a:ext cx="971550" cy="1752600"/>
              <a:chOff x="7271560" y="3429000"/>
              <a:chExt cx="1309479" cy="2362200"/>
            </a:xfrm>
          </p:grpSpPr>
          <p:sp>
            <p:nvSpPr>
              <p:cNvPr id="80" name="Cloud 79"/>
              <p:cNvSpPr/>
              <p:nvPr/>
            </p:nvSpPr>
            <p:spPr>
              <a:xfrm>
                <a:off x="7423296" y="3429000"/>
                <a:ext cx="990600" cy="533400"/>
              </a:xfrm>
              <a:prstGeom prst="cloud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cs typeface="Arial"/>
                  </a:rPr>
                  <a:t>RAS</a:t>
                </a:r>
                <a:endParaRPr lang="en-US" sz="1200" b="1" dirty="0">
                  <a:cs typeface="Arial"/>
                </a:endParaRPr>
              </a:p>
            </p:txBody>
          </p:sp>
          <p:sp>
            <p:nvSpPr>
              <p:cNvPr id="81" name="Cloud 80"/>
              <p:cNvSpPr/>
              <p:nvPr/>
            </p:nvSpPr>
            <p:spPr>
              <a:xfrm>
                <a:off x="7391400" y="4419600"/>
                <a:ext cx="1066800" cy="457200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  <a:cs typeface="Arial"/>
                  </a:rPr>
                  <a:t>RAF</a:t>
                </a:r>
                <a:endParaRPr lang="en-US" sz="1400" b="1" dirty="0">
                  <a:solidFill>
                    <a:schemeClr val="tx1"/>
                  </a:solidFill>
                  <a:cs typeface="Arial"/>
                </a:endParaRPr>
              </a:p>
            </p:txBody>
          </p:sp>
          <p:sp>
            <p:nvSpPr>
              <p:cNvPr id="82" name="Cloud 81"/>
              <p:cNvSpPr/>
              <p:nvPr/>
            </p:nvSpPr>
            <p:spPr>
              <a:xfrm>
                <a:off x="7271560" y="5257801"/>
                <a:ext cx="1309479" cy="533399"/>
              </a:xfrm>
              <a:prstGeom prst="cloud">
                <a:avLst/>
              </a:prstGeom>
              <a:solidFill>
                <a:srgbClr val="1E1C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cs typeface="Arial"/>
                  </a:rPr>
                  <a:t>MAPK</a:t>
                </a:r>
                <a:endParaRPr lang="en-US" sz="1400" b="1" dirty="0">
                  <a:cs typeface="Arial"/>
                </a:endParaRPr>
              </a:p>
            </p:txBody>
          </p:sp>
          <p:cxnSp>
            <p:nvCxnSpPr>
              <p:cNvPr id="83" name="Straight Arrow Connector 82"/>
              <p:cNvCxnSpPr>
                <a:stCxn id="80" idx="1"/>
                <a:endCxn id="81" idx="3"/>
              </p:cNvCxnSpPr>
              <p:nvPr/>
            </p:nvCxnSpPr>
            <p:spPr>
              <a:xfrm>
                <a:off x="7918596" y="3961832"/>
                <a:ext cx="6204" cy="483909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>
                <a:stCxn id="81" idx="1"/>
                <a:endCxn id="82" idx="3"/>
              </p:cNvCxnSpPr>
              <p:nvPr/>
            </p:nvCxnSpPr>
            <p:spPr>
              <a:xfrm>
                <a:off x="7924801" y="4876313"/>
                <a:ext cx="1499" cy="411985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5" name="Content Placeholder 5" descr="tum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3155" y="4787082"/>
            <a:ext cx="1741902" cy="1613718"/>
          </a:xfrm>
          <a:prstGeom prst="rect">
            <a:avLst/>
          </a:prstGeom>
        </p:spPr>
      </p:pic>
      <p:sp>
        <p:nvSpPr>
          <p:cNvPr id="86" name="Content Placeholder 6"/>
          <p:cNvSpPr txBox="1">
            <a:spLocks/>
          </p:cNvSpPr>
          <p:nvPr/>
        </p:nvSpPr>
        <p:spPr>
          <a:xfrm>
            <a:off x="3888153" y="6172200"/>
            <a:ext cx="13716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C644A"/>
              </a:buClr>
              <a:buSzTx/>
              <a:tabLst/>
              <a:defRPr/>
            </a:pPr>
            <a:r>
              <a:rPr lang="en-US" b="1" dirty="0">
                <a:solidFill>
                  <a:srgbClr val="5A9608"/>
                </a:solidFill>
                <a:cs typeface="Arial" pitchFamily="34" charset="0"/>
              </a:rPr>
              <a:t>CANCER</a:t>
            </a:r>
            <a:endParaRPr lang="en-US" sz="1400" b="1" dirty="0">
              <a:solidFill>
                <a:srgbClr val="5A9608"/>
              </a:solidFill>
              <a:cs typeface="Arial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14300" y="1295400"/>
            <a:ext cx="2362200" cy="3018646"/>
            <a:chOff x="152400" y="1295400"/>
            <a:chExt cx="2362200" cy="3018646"/>
          </a:xfrm>
        </p:grpSpPr>
        <p:sp>
          <p:nvSpPr>
            <p:cNvPr id="88" name="Rounded Rectangle 87"/>
            <p:cNvSpPr/>
            <p:nvPr/>
          </p:nvSpPr>
          <p:spPr>
            <a:xfrm>
              <a:off x="152400" y="1295400"/>
              <a:ext cx="2362200" cy="301864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BBB59"/>
              </a:solidFill>
            </a:ln>
            <a:effectLst>
              <a:outerShdw blurRad="263525" dist="139700" dir="5400000" algn="ctr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9" name="Straight Connector 88"/>
            <p:cNvCxnSpPr/>
            <p:nvPr/>
          </p:nvCxnSpPr>
          <p:spPr>
            <a:xfrm flipH="1">
              <a:off x="152400" y="1981200"/>
              <a:ext cx="2362200" cy="0"/>
            </a:xfrm>
            <a:prstGeom prst="line">
              <a:avLst/>
            </a:prstGeom>
            <a:ln>
              <a:solidFill>
                <a:srgbClr val="9BBB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Content Placeholder 6"/>
            <p:cNvSpPr txBox="1">
              <a:spLocks/>
            </p:cNvSpPr>
            <p:nvPr/>
          </p:nvSpPr>
          <p:spPr>
            <a:xfrm>
              <a:off x="609600" y="1295400"/>
              <a:ext cx="1371600" cy="5334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DC644A"/>
                </a:buClr>
                <a:buSzTx/>
                <a:tabLst/>
                <a:defRPr/>
              </a:pPr>
              <a:r>
                <a:rPr lang="en-US" b="1" dirty="0">
                  <a:solidFill>
                    <a:srgbClr val="5A9608"/>
                  </a:solidFill>
                  <a:latin typeface="+mj-lt"/>
                  <a:cs typeface="Arial" pitchFamily="34" charset="0"/>
                </a:rPr>
                <a:t>ALTERED GENES</a:t>
              </a:r>
              <a:endParaRPr lang="en-US" sz="1400" b="1" dirty="0">
                <a:solidFill>
                  <a:srgbClr val="5A9608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3" name="Right Arrow 102"/>
          <p:cNvSpPr/>
          <p:nvPr/>
        </p:nvSpPr>
        <p:spPr>
          <a:xfrm>
            <a:off x="2466975" y="2590800"/>
            <a:ext cx="1143000" cy="895350"/>
          </a:xfrm>
          <a:prstGeom prst="rightArrow">
            <a:avLst>
              <a:gd name="adj1" fmla="val 100000"/>
              <a:gd name="adj2" fmla="val 22545"/>
            </a:avLst>
          </a:prstGeom>
          <a:gradFill flip="none" rotWithShape="1">
            <a:gsLst>
              <a:gs pos="53000">
                <a:srgbClr val="85A644"/>
              </a:gs>
              <a:gs pos="0">
                <a:srgbClr val="9BBB59"/>
              </a:gs>
              <a:gs pos="100000">
                <a:srgbClr val="9BBB59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Code</a:t>
            </a:r>
          </a:p>
          <a:p>
            <a:pPr algn="ctr"/>
            <a:r>
              <a:rPr lang="en-US" sz="1400" b="1" dirty="0"/>
              <a:t>for</a:t>
            </a:r>
          </a:p>
        </p:txBody>
      </p:sp>
      <p:sp>
        <p:nvSpPr>
          <p:cNvPr id="104" name="Right Arrow 103"/>
          <p:cNvSpPr/>
          <p:nvPr/>
        </p:nvSpPr>
        <p:spPr>
          <a:xfrm>
            <a:off x="5743575" y="2600325"/>
            <a:ext cx="1143000" cy="895350"/>
          </a:xfrm>
          <a:prstGeom prst="rightArrow">
            <a:avLst>
              <a:gd name="adj1" fmla="val 100000"/>
              <a:gd name="adj2" fmla="val 22545"/>
            </a:avLst>
          </a:prstGeom>
          <a:gradFill flip="none" rotWithShape="1">
            <a:gsLst>
              <a:gs pos="53000">
                <a:srgbClr val="85A644"/>
              </a:gs>
              <a:gs pos="0">
                <a:srgbClr val="9BBB59"/>
              </a:gs>
              <a:gs pos="100000">
                <a:srgbClr val="9BBB59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Resulting</a:t>
            </a:r>
          </a:p>
          <a:p>
            <a:pPr algn="ctr"/>
            <a:r>
              <a:rPr lang="en-US" sz="1400" b="1" dirty="0"/>
              <a:t>in</a:t>
            </a:r>
          </a:p>
        </p:txBody>
      </p:sp>
      <p:pic>
        <p:nvPicPr>
          <p:cNvPr id="50" name="Picture 3" descr="C:\subversion\client_projects\FoundationMedicine\FMD0002\nonMed\processed\dna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03973">
            <a:off x="928640" y="2771512"/>
            <a:ext cx="1421703" cy="1061732"/>
          </a:xfrm>
          <a:prstGeom prst="rect">
            <a:avLst/>
          </a:prstGeom>
          <a:noFill/>
        </p:spPr>
      </p:pic>
      <p:pic>
        <p:nvPicPr>
          <p:cNvPr id="52" name="Picture 3" descr="C:\subversion\client_projects\FoundationMedicine\FMD0002\nonMed\processed\dna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03973">
            <a:off x="240457" y="2246327"/>
            <a:ext cx="1421703" cy="1061732"/>
          </a:xfrm>
          <a:prstGeom prst="rect">
            <a:avLst/>
          </a:prstGeom>
          <a:noFill/>
        </p:spPr>
      </p:pic>
      <p:pic>
        <p:nvPicPr>
          <p:cNvPr id="53" name="Picture 3" descr="C:\subversion\client_projects\FoundationMedicine\FMD0002\nonMed\processed\dna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03973">
            <a:off x="242840" y="3389327"/>
            <a:ext cx="1421703" cy="1061732"/>
          </a:xfrm>
          <a:prstGeom prst="rect">
            <a:avLst/>
          </a:prstGeom>
          <a:noFill/>
        </p:spPr>
      </p:pic>
      <p:pic>
        <p:nvPicPr>
          <p:cNvPr id="58" name="Picture 57" descr="RedG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3039785"/>
            <a:ext cx="499930" cy="499930"/>
          </a:xfrm>
          <a:prstGeom prst="rect">
            <a:avLst/>
          </a:prstGeom>
        </p:spPr>
      </p:pic>
      <p:pic>
        <p:nvPicPr>
          <p:cNvPr id="54" name="Picture 53" descr="expos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31673">
            <a:off x="1552054" y="2524180"/>
            <a:ext cx="696305" cy="746762"/>
          </a:xfrm>
          <a:prstGeom prst="rect">
            <a:avLst/>
          </a:prstGeom>
        </p:spPr>
      </p:pic>
      <p:pic>
        <p:nvPicPr>
          <p:cNvPr id="59" name="Picture 58" descr="RedG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018" y="2582586"/>
            <a:ext cx="499930" cy="499930"/>
          </a:xfrm>
          <a:prstGeom prst="rect">
            <a:avLst/>
          </a:prstGeom>
        </p:spPr>
      </p:pic>
      <p:pic>
        <p:nvPicPr>
          <p:cNvPr id="60" name="Picture 59" descr="RedG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" y="3649385"/>
            <a:ext cx="499930" cy="499930"/>
          </a:xfrm>
          <a:prstGeom prst="rect">
            <a:avLst/>
          </a:prstGeom>
        </p:spPr>
      </p:pic>
      <p:pic>
        <p:nvPicPr>
          <p:cNvPr id="51" name="Picture 50" descr="expos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199749">
            <a:off x="183196" y="1964000"/>
            <a:ext cx="696305" cy="746762"/>
          </a:xfrm>
          <a:prstGeom prst="rect">
            <a:avLst/>
          </a:prstGeom>
        </p:spPr>
      </p:pic>
      <p:pic>
        <p:nvPicPr>
          <p:cNvPr id="55" name="Picture 54" descr="expos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5878577">
            <a:off x="208502" y="3200294"/>
            <a:ext cx="696305" cy="746762"/>
          </a:xfrm>
          <a:prstGeom prst="rect">
            <a:avLst/>
          </a:prstGeom>
        </p:spPr>
      </p:pic>
      <p:sp>
        <p:nvSpPr>
          <p:cNvPr id="43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983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30" y="872566"/>
            <a:ext cx="3289300" cy="24638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0" y="3400"/>
            <a:ext cx="9144000" cy="911136"/>
            <a:chOff x="0" y="3400"/>
            <a:chExt cx="9144000" cy="911136"/>
          </a:xfrm>
        </p:grpSpPr>
        <p:sp>
          <p:nvSpPr>
            <p:cNvPr id="369" name="AutoShape 2"/>
            <p:cNvSpPr txBox="1">
              <a:spLocks noChangeArrowheads="1"/>
            </p:cNvSpPr>
            <p:nvPr/>
          </p:nvSpPr>
          <p:spPr>
            <a:xfrm>
              <a:off x="0" y="3400"/>
              <a:ext cx="9144000" cy="9111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chemeClr val="accent1">
                      <a:lumMod val="90000"/>
                      <a:lumOff val="10000"/>
                    </a:schemeClr>
                  </a:solidFill>
                  <a:latin typeface="+mj-lt"/>
                  <a:ea typeface="+mj-ea"/>
                  <a:cs typeface="+mj-cs"/>
                </a:rPr>
                <a:t>Known Driver Genes in GIST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70" name="Line 4"/>
            <p:cNvSpPr>
              <a:spLocks noChangeShapeType="1"/>
            </p:cNvSpPr>
            <p:nvPr/>
          </p:nvSpPr>
          <p:spPr bwMode="auto">
            <a:xfrm>
              <a:off x="0" y="914400"/>
              <a:ext cx="91440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65378" y="1088661"/>
            <a:ext cx="2126268" cy="1659358"/>
            <a:chOff x="6371375" y="1244600"/>
            <a:chExt cx="2126268" cy="1659358"/>
          </a:xfrm>
        </p:grpSpPr>
        <p:sp>
          <p:nvSpPr>
            <p:cNvPr id="7" name="Rectangle 6"/>
            <p:cNvSpPr/>
            <p:nvPr/>
          </p:nvSpPr>
          <p:spPr>
            <a:xfrm>
              <a:off x="6881390" y="2590692"/>
              <a:ext cx="1051560" cy="31326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Fumarate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81390" y="1244600"/>
              <a:ext cx="1051560" cy="31326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Succinate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10800000">
              <a:off x="6371375" y="1595945"/>
              <a:ext cx="450745" cy="94183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SDHA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10800000">
              <a:off x="6841064" y="1595945"/>
              <a:ext cx="450745" cy="94183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SDHB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 rot="16200000">
              <a:off x="7799361" y="1343224"/>
              <a:ext cx="453097" cy="94346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SDHC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6200000">
              <a:off x="7806497" y="1823482"/>
              <a:ext cx="454403" cy="92788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SDHD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0" descr="membrane4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487" y="1448362"/>
            <a:ext cx="16017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 descr="membrane4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6342" y="1448362"/>
            <a:ext cx="16017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0" descr="membrane4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487" y="1448362"/>
            <a:ext cx="16017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983610" y="1053800"/>
            <a:ext cx="2037355" cy="1943937"/>
            <a:chOff x="983610" y="1053800"/>
            <a:chExt cx="2037355" cy="1943937"/>
          </a:xfrm>
        </p:grpSpPr>
        <p:grpSp>
          <p:nvGrpSpPr>
            <p:cNvPr id="15" name="Group 14"/>
            <p:cNvGrpSpPr/>
            <p:nvPr/>
          </p:nvGrpSpPr>
          <p:grpSpPr>
            <a:xfrm>
              <a:off x="1596342" y="1155404"/>
              <a:ext cx="0" cy="1842333"/>
              <a:chOff x="2047756" y="1248004"/>
              <a:chExt cx="0" cy="184233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047756" y="1248004"/>
                <a:ext cx="0" cy="1842333"/>
              </a:xfrm>
              <a:prstGeom prst="line">
                <a:avLst/>
              </a:prstGeom>
              <a:ln w="76200" cmpd="sng">
                <a:solidFill>
                  <a:schemeClr val="accent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2047756" y="2302937"/>
                <a:ext cx="0" cy="313267"/>
              </a:xfrm>
              <a:prstGeom prst="line">
                <a:avLst/>
              </a:prstGeom>
              <a:ln w="177800" cmpd="sng">
                <a:solidFill>
                  <a:schemeClr val="accent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047756" y="2683940"/>
                <a:ext cx="0" cy="313267"/>
              </a:xfrm>
              <a:prstGeom prst="line">
                <a:avLst/>
              </a:prstGeom>
              <a:ln w="177800" cmpd="sng">
                <a:solidFill>
                  <a:schemeClr val="accent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1799537" y="1155404"/>
              <a:ext cx="0" cy="1842333"/>
              <a:chOff x="2250951" y="1248004"/>
              <a:chExt cx="0" cy="1842333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2250951" y="1248004"/>
                <a:ext cx="0" cy="1842333"/>
              </a:xfrm>
              <a:prstGeom prst="line">
                <a:avLst/>
              </a:prstGeom>
              <a:ln w="76200" cmpd="sng">
                <a:solidFill>
                  <a:schemeClr val="accent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250951" y="2302937"/>
                <a:ext cx="0" cy="313267"/>
              </a:xfrm>
              <a:prstGeom prst="line">
                <a:avLst/>
              </a:prstGeom>
              <a:ln w="177800" cmpd="sng">
                <a:solidFill>
                  <a:schemeClr val="accent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250951" y="2683940"/>
                <a:ext cx="0" cy="313267"/>
              </a:xfrm>
              <a:prstGeom prst="line">
                <a:avLst/>
              </a:prstGeom>
              <a:ln w="177800" cmpd="sng">
                <a:solidFill>
                  <a:schemeClr val="accent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1861673" y="1055715"/>
              <a:ext cx="1159292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PDGFRA</a:t>
              </a:r>
              <a:endParaRPr lang="en-US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83610" y="1053800"/>
              <a:ext cx="556563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KIT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>
            <a:off x="7312706" y="1461193"/>
            <a:ext cx="0" cy="936803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799499" y="3865813"/>
            <a:ext cx="1120487" cy="2807834"/>
            <a:chOff x="2799499" y="3865813"/>
            <a:chExt cx="1120487" cy="2807834"/>
          </a:xfrm>
        </p:grpSpPr>
        <p:sp>
          <p:nvSpPr>
            <p:cNvPr id="61" name="Oval 60"/>
            <p:cNvSpPr/>
            <p:nvPr/>
          </p:nvSpPr>
          <p:spPr>
            <a:xfrm rot="16200000">
              <a:off x="3251919" y="4255495"/>
              <a:ext cx="495820" cy="8403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BRAF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2799499" y="3865813"/>
              <a:ext cx="557374" cy="493283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 rot="16200000">
              <a:off x="3337302" y="5215921"/>
              <a:ext cx="325055" cy="840312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MEK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3499829" y="4964354"/>
              <a:ext cx="0" cy="468402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 rot="16200000">
              <a:off x="3337302" y="6090964"/>
              <a:ext cx="325055" cy="840312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ERK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3499829" y="5839397"/>
              <a:ext cx="0" cy="468402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19814" y="5798605"/>
            <a:ext cx="2996721" cy="9387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Corless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/>
              <a:t>Nature Reviews </a:t>
            </a:r>
            <a:r>
              <a:rPr lang="en-US" sz="1100" i="1" dirty="0" smtClean="0"/>
              <a:t>Cancer</a:t>
            </a:r>
            <a:r>
              <a:rPr lang="en-US" sz="1100" dirty="0" smtClean="0"/>
              <a:t>.</a:t>
            </a:r>
            <a:r>
              <a:rPr lang="en-US" sz="1100" i="1" dirty="0" smtClean="0"/>
              <a:t> </a:t>
            </a:r>
            <a:r>
              <a:rPr lang="en-US" sz="1100" dirty="0" smtClean="0"/>
              <a:t>2011.</a:t>
            </a:r>
          </a:p>
          <a:p>
            <a:r>
              <a:rPr lang="en-US" sz="1100" dirty="0" smtClean="0"/>
              <a:t>Pantaleo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 smtClean="0"/>
              <a:t>Cancer Medicine</a:t>
            </a:r>
            <a:r>
              <a:rPr lang="en-US" sz="1100" dirty="0" smtClean="0"/>
              <a:t>.</a:t>
            </a:r>
            <a:r>
              <a:rPr lang="en-US" sz="1100" i="1" dirty="0" smtClean="0"/>
              <a:t> </a:t>
            </a:r>
            <a:r>
              <a:rPr lang="en-US" sz="1100" dirty="0" smtClean="0"/>
              <a:t>2015.</a:t>
            </a:r>
          </a:p>
          <a:p>
            <a:r>
              <a:rPr lang="en-US" sz="1100" dirty="0" smtClean="0"/>
              <a:t>Killian </a:t>
            </a:r>
            <a:r>
              <a:rPr lang="en-US" sz="1100" i="1" dirty="0" smtClean="0"/>
              <a:t>et al., </a:t>
            </a:r>
            <a:r>
              <a:rPr lang="en-US" sz="1100" i="1" dirty="0" err="1" smtClean="0"/>
              <a:t>Sci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Transl</a:t>
            </a:r>
            <a:r>
              <a:rPr lang="en-US" sz="1100" i="1" dirty="0" smtClean="0"/>
              <a:t> Medicine</a:t>
            </a:r>
            <a:r>
              <a:rPr lang="en-US" sz="1100" dirty="0" smtClean="0"/>
              <a:t>. 2014.</a:t>
            </a:r>
          </a:p>
          <a:p>
            <a:r>
              <a:rPr lang="en-US" sz="1100" dirty="0" smtClean="0"/>
              <a:t>Shi </a:t>
            </a:r>
            <a:r>
              <a:rPr lang="en-US" sz="1100" i="1" dirty="0"/>
              <a:t>et al., </a:t>
            </a:r>
            <a:r>
              <a:rPr lang="en-US" sz="1100" i="1" dirty="0" smtClean="0"/>
              <a:t>J </a:t>
            </a:r>
            <a:r>
              <a:rPr lang="en-US" sz="1100" i="1" dirty="0" err="1" smtClean="0"/>
              <a:t>Transl</a:t>
            </a:r>
            <a:r>
              <a:rPr lang="en-US" sz="1100" i="1" dirty="0" smtClean="0"/>
              <a:t> </a:t>
            </a:r>
            <a:r>
              <a:rPr lang="en-US" sz="1100" i="1" dirty="0"/>
              <a:t>Medicine</a:t>
            </a:r>
            <a:r>
              <a:rPr lang="en-US" sz="1100" dirty="0"/>
              <a:t>. </a:t>
            </a:r>
            <a:r>
              <a:rPr lang="en-US" sz="1100" dirty="0" smtClean="0"/>
              <a:t>2016 (In Press).</a:t>
            </a:r>
            <a:endParaRPr lang="en-US" sz="1100" dirty="0"/>
          </a:p>
          <a:p>
            <a:endParaRPr lang="en-US" sz="11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9704" y="3298077"/>
            <a:ext cx="993496" cy="765669"/>
            <a:chOff x="619704" y="3298077"/>
            <a:chExt cx="993496" cy="765669"/>
          </a:xfrm>
        </p:grpSpPr>
        <p:sp>
          <p:nvSpPr>
            <p:cNvPr id="50" name="TextBox 49"/>
            <p:cNvSpPr txBox="1"/>
            <p:nvPr/>
          </p:nvSpPr>
          <p:spPr>
            <a:xfrm>
              <a:off x="619704" y="3298077"/>
              <a:ext cx="487803" cy="26161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GDP</a:t>
              </a:r>
              <a:endParaRPr lang="en-US" sz="1100" b="1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801345" y="3532631"/>
              <a:ext cx="811855" cy="53111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RAS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34807" y="4221360"/>
            <a:ext cx="1117838" cy="654579"/>
            <a:chOff x="1134807" y="4221360"/>
            <a:chExt cx="1117838" cy="654579"/>
          </a:xfrm>
        </p:grpSpPr>
        <p:sp>
          <p:nvSpPr>
            <p:cNvPr id="51" name="Curved Down Arrow 50"/>
            <p:cNvSpPr/>
            <p:nvPr/>
          </p:nvSpPr>
          <p:spPr>
            <a:xfrm rot="10800000">
              <a:off x="1134807" y="4221360"/>
              <a:ext cx="1117838" cy="362844"/>
            </a:xfrm>
            <a:prstGeom prst="curved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>
              <a:off x="1340685" y="4259087"/>
              <a:ext cx="785257" cy="616852"/>
            </a:xfrm>
            <a:prstGeom prst="hexago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1003">
              <a:schemeClr val="dk2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NF1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03713" y="2974630"/>
            <a:ext cx="1629093" cy="1170955"/>
            <a:chOff x="1203713" y="2974630"/>
            <a:chExt cx="1629093" cy="1170955"/>
          </a:xfrm>
        </p:grpSpPr>
        <p:sp>
          <p:nvSpPr>
            <p:cNvPr id="64" name="TextBox 63"/>
            <p:cNvSpPr txBox="1"/>
            <p:nvPr/>
          </p:nvSpPr>
          <p:spPr>
            <a:xfrm>
              <a:off x="2360708" y="3298077"/>
              <a:ext cx="472098" cy="26161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GTP</a:t>
              </a:r>
              <a:endParaRPr lang="en-US" sz="1100" b="1" dirty="0"/>
            </a:p>
          </p:txBody>
        </p:sp>
        <p:sp>
          <p:nvSpPr>
            <p:cNvPr id="49" name="12-Point Star 48"/>
            <p:cNvSpPr/>
            <p:nvPr/>
          </p:nvSpPr>
          <p:spPr>
            <a:xfrm>
              <a:off x="1647426" y="3461394"/>
              <a:ext cx="1152073" cy="684191"/>
            </a:xfrm>
            <a:prstGeom prst="star1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RAS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Curved Down Arrow 10"/>
            <p:cNvSpPr/>
            <p:nvPr/>
          </p:nvSpPr>
          <p:spPr>
            <a:xfrm>
              <a:off x="1203713" y="3051707"/>
              <a:ext cx="1117838" cy="362844"/>
            </a:xfrm>
            <a:prstGeom prst="curved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Trapezoid 35"/>
            <p:cNvSpPr/>
            <p:nvPr/>
          </p:nvSpPr>
          <p:spPr>
            <a:xfrm>
              <a:off x="1355777" y="2974630"/>
              <a:ext cx="683121" cy="353167"/>
            </a:xfrm>
            <a:prstGeom prst="trapezoi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GEF</a:t>
              </a:r>
              <a:endParaRPr lang="en-US" sz="1400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80294" y="4036085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X</a:t>
            </a:r>
            <a:endParaRPr lang="en-US" sz="6000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04671" y="3183592"/>
            <a:ext cx="4031311" cy="2125887"/>
            <a:chOff x="4804671" y="3932578"/>
            <a:chExt cx="4031311" cy="21258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4671" y="3932578"/>
              <a:ext cx="4031311" cy="21258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352390" y="4268981"/>
              <a:ext cx="1374094" cy="33855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SDHC gene</a:t>
              </a:r>
              <a:endParaRPr lang="en-US" sz="1600" i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39162" y="5407203"/>
              <a:ext cx="1374094" cy="338554"/>
            </a:xfrm>
            <a:prstGeom prst="rect">
              <a:avLst/>
            </a:prstGeom>
            <a:solidFill>
              <a:srgbClr val="FF374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SDHC gene</a:t>
              </a:r>
              <a:endParaRPr lang="en-US" sz="1600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04670" y="5351498"/>
            <a:ext cx="4085639" cy="1334688"/>
            <a:chOff x="4156661" y="5351498"/>
            <a:chExt cx="4923839" cy="1334688"/>
          </a:xfrm>
        </p:grpSpPr>
        <p:pic>
          <p:nvPicPr>
            <p:cNvPr id="52" name="Picture 51" descr="fusions_final.pdf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706"/>
            <a:stretch/>
          </p:blipFill>
          <p:spPr>
            <a:xfrm>
              <a:off x="4163798" y="5383248"/>
              <a:ext cx="4916702" cy="13029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4156661" y="5351498"/>
              <a:ext cx="4838178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FGFR1-HOOK3 or </a:t>
              </a:r>
              <a:r>
                <a:rPr lang="mr-IN" b="1" i="1" dirty="0" smtClean="0"/>
                <a:t>–</a:t>
              </a:r>
              <a:r>
                <a:rPr lang="en-US" b="1" i="1" dirty="0" smtClean="0"/>
                <a:t>TACC1</a:t>
              </a:r>
              <a:r>
                <a:rPr lang="en-US" b="1" dirty="0" smtClean="0"/>
                <a:t> fusions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156662" y="6123133"/>
              <a:ext cx="3539538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ETV6-NTRK3 </a:t>
              </a:r>
              <a:r>
                <a:rPr lang="en-US" b="1" dirty="0" smtClean="0"/>
                <a:t>fusion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63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Anatomic Localization of GIST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Ma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CEBP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2015.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65200" y="998316"/>
            <a:ext cx="6489893" cy="5402484"/>
            <a:chOff x="965200" y="998316"/>
            <a:chExt cx="6489893" cy="540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7802"/>
            <a:stretch/>
          </p:blipFill>
          <p:spPr>
            <a:xfrm>
              <a:off x="1286558" y="998316"/>
              <a:ext cx="5859684" cy="5402484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3254411" y="1550982"/>
              <a:ext cx="731520" cy="457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55%</a:t>
              </a:r>
              <a:endParaRPr lang="en-US" b="1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403368" y="1782475"/>
              <a:ext cx="731520" cy="457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  <a:r>
                <a:rPr lang="en-US" b="1" dirty="0" smtClean="0"/>
                <a:t>%</a:t>
              </a:r>
              <a:endParaRPr lang="en-US" b="1" dirty="0"/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965200" y="2181081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444794" y="1547663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97194" y="1522263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20076" y="1757075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1434457" y="2206481"/>
              <a:ext cx="731520" cy="457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29%</a:t>
              </a:r>
              <a:endParaRPr lang="en-US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79700" y="1165631"/>
            <a:ext cx="12808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Stomach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397500" y="1165631"/>
            <a:ext cx="2001938" cy="35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89876" y="1368831"/>
            <a:ext cx="936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Colon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74700" y="1801663"/>
            <a:ext cx="2095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Small Intestine</a:t>
            </a: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269696" y="3419812"/>
            <a:ext cx="3555358" cy="816522"/>
            <a:chOff x="5625296" y="3419812"/>
            <a:chExt cx="3555358" cy="816522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5625296" y="3530278"/>
              <a:ext cx="2129742" cy="706056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6235700" y="3419812"/>
              <a:ext cx="2944954" cy="8165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Duodenal-Jejunal Flexure (DJF)</a:t>
              </a:r>
            </a:p>
            <a:p>
              <a:pPr algn="ctr"/>
              <a:r>
                <a:rPr lang="en-US" sz="1400" b="1" dirty="0"/>
                <a:t>[</a:t>
              </a:r>
              <a:r>
                <a:rPr lang="en-US" sz="1400" b="1" dirty="0" smtClean="0"/>
                <a:t>Ligament </a:t>
              </a:r>
              <a:r>
                <a:rPr lang="en-US" sz="1400" b="1" dirty="0"/>
                <a:t>of </a:t>
              </a:r>
              <a:r>
                <a:rPr lang="en-US" sz="1400" b="1" dirty="0" smtClean="0"/>
                <a:t>Treitz]</a:t>
              </a:r>
            </a:p>
            <a:p>
              <a:pPr algn="ctr"/>
              <a:r>
                <a:rPr lang="en-US" sz="14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05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Genes and Localization of GIST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Ma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CEBP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2015.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4701" y="998316"/>
            <a:ext cx="6680392" cy="5402484"/>
            <a:chOff x="774701" y="998316"/>
            <a:chExt cx="6680392" cy="540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7802"/>
            <a:stretch/>
          </p:blipFill>
          <p:spPr>
            <a:xfrm>
              <a:off x="1286558" y="998316"/>
              <a:ext cx="5859684" cy="5402484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6403368" y="1782475"/>
              <a:ext cx="73152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1" dirty="0"/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965200" y="2181081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444794" y="1547663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97194" y="1522263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20076" y="1757075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774701" y="2191168"/>
              <a:ext cx="1822494" cy="63673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 smtClean="0"/>
                <a:t>Germline NF1</a:t>
              </a:r>
            </a:p>
            <a:p>
              <a:pPr algn="ctr"/>
              <a:r>
                <a:rPr lang="en-US" b="1" i="1" dirty="0" smtClean="0"/>
                <a:t>KIT Exon 9</a:t>
              </a:r>
              <a:endParaRPr lang="en-US" b="1" i="1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870200" y="1537373"/>
              <a:ext cx="1356653" cy="63362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 smtClean="0"/>
                <a:t>PDGFRA &amp; SDH</a:t>
              </a:r>
              <a:endParaRPr lang="en-US" b="1" i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79700" y="1165631"/>
            <a:ext cx="1758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Stomach-55%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397500" y="1165631"/>
            <a:ext cx="2001938" cy="35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89876" y="1368831"/>
            <a:ext cx="13682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Colon-3%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" y="1801663"/>
            <a:ext cx="241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Small Intestine-29%</a:t>
            </a: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269696" y="3419812"/>
            <a:ext cx="3555358" cy="816522"/>
            <a:chOff x="5625296" y="3419812"/>
            <a:chExt cx="3555358" cy="816522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5625296" y="3530278"/>
              <a:ext cx="2129742" cy="706056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6235700" y="3419812"/>
              <a:ext cx="2944954" cy="8165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Duodenal-Jejunal Flexure (DJF)</a:t>
              </a:r>
            </a:p>
            <a:p>
              <a:pPr algn="ctr"/>
              <a:r>
                <a:rPr lang="en-US" sz="1400" b="1" dirty="0"/>
                <a:t>[</a:t>
              </a:r>
              <a:r>
                <a:rPr lang="en-US" sz="1400" b="1" dirty="0" smtClean="0"/>
                <a:t>Ligament </a:t>
              </a:r>
              <a:r>
                <a:rPr lang="en-US" sz="1400" b="1" dirty="0"/>
                <a:t>of </a:t>
              </a:r>
              <a:r>
                <a:rPr lang="en-US" sz="1400" b="1" dirty="0" smtClean="0"/>
                <a:t>Treitz]</a:t>
              </a:r>
            </a:p>
            <a:p>
              <a:pPr algn="ctr"/>
              <a:r>
                <a:rPr lang="en-US" sz="14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9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AutoShape 2"/>
          <p:cNvSpPr txBox="1">
            <a:spLocks noChangeArrowheads="1"/>
          </p:cNvSpPr>
          <p:nvPr/>
        </p:nvSpPr>
        <p:spPr>
          <a:xfrm>
            <a:off x="457200" y="1189210"/>
            <a:ext cx="8229600" cy="50263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Often multifocal small intestine GISTs associated with Neurofibromatosis </a:t>
            </a:r>
            <a:r>
              <a:rPr lang="en-US" sz="2600" dirty="0"/>
              <a:t>type </a:t>
            </a:r>
            <a:r>
              <a:rPr lang="en-US" sz="2600" dirty="0" smtClean="0"/>
              <a:t>1 (NF-1)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NF-1 associated with 1.5% of GISTs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Somatic</a:t>
            </a:r>
            <a:r>
              <a:rPr lang="en-US" sz="2600" i="1" dirty="0" smtClean="0"/>
              <a:t> NF1</a:t>
            </a:r>
            <a:r>
              <a:rPr lang="en-US" sz="2600" dirty="0" smtClean="0"/>
              <a:t> mutant small bowel GIST was recently reported in the absence of a </a:t>
            </a:r>
            <a:r>
              <a:rPr lang="en-US" sz="2600" dirty="0" err="1" smtClean="0"/>
              <a:t>germline</a:t>
            </a:r>
            <a:r>
              <a:rPr lang="en-US" sz="2600" dirty="0" smtClean="0"/>
              <a:t> </a:t>
            </a:r>
            <a:r>
              <a:rPr lang="en-US" sz="2600" i="1" dirty="0" smtClean="0"/>
              <a:t>NF1</a:t>
            </a:r>
            <a:r>
              <a:rPr lang="en-US" sz="2600" dirty="0" smtClean="0"/>
              <a:t> mutation (</a:t>
            </a:r>
            <a:r>
              <a:rPr lang="en-US" sz="2600" dirty="0" err="1" smtClean="0"/>
              <a:t>Belinsky</a:t>
            </a:r>
            <a:r>
              <a:rPr lang="en-US" sz="2600" dirty="0" smtClean="0"/>
              <a:t> </a:t>
            </a:r>
            <a:r>
              <a:rPr lang="en-US" sz="2600" i="1" dirty="0" smtClean="0"/>
              <a:t>et </a:t>
            </a:r>
            <a:r>
              <a:rPr lang="en-US" sz="2600" i="1" dirty="0"/>
              <a:t>a</a:t>
            </a:r>
            <a:r>
              <a:rPr lang="en-US" sz="2600" i="1" dirty="0" smtClean="0"/>
              <a:t>l.</a:t>
            </a:r>
            <a:r>
              <a:rPr lang="en-US" sz="2600" dirty="0" smtClean="0"/>
              <a:t>, </a:t>
            </a:r>
            <a:r>
              <a:rPr lang="en-US" sz="2600" i="1" dirty="0" smtClean="0"/>
              <a:t>BMC Cancer</a:t>
            </a:r>
            <a:r>
              <a:rPr lang="en-US" sz="2600" dirty="0" smtClean="0"/>
              <a:t>, 2015).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i="1" dirty="0"/>
              <a:t>NF1</a:t>
            </a:r>
            <a:r>
              <a:rPr lang="en-US" sz="2600" dirty="0"/>
              <a:t> gene mutations </a:t>
            </a:r>
            <a:r>
              <a:rPr lang="en-US" sz="2600" dirty="0" smtClean="0"/>
              <a:t>associated with NF-1 were recently </a:t>
            </a:r>
            <a:r>
              <a:rPr lang="en-US" sz="2600" dirty="0"/>
              <a:t>reported (</a:t>
            </a:r>
            <a:r>
              <a:rPr lang="en-US" sz="2600" dirty="0" err="1"/>
              <a:t>Gasparotto</a:t>
            </a:r>
            <a:r>
              <a:rPr lang="en-US" sz="2600" dirty="0"/>
              <a:t> </a:t>
            </a:r>
            <a:r>
              <a:rPr lang="en-US" sz="2600" i="1" dirty="0"/>
              <a:t>et al.</a:t>
            </a:r>
            <a:r>
              <a:rPr lang="en-US" sz="2600" dirty="0"/>
              <a:t>, </a:t>
            </a:r>
            <a:r>
              <a:rPr lang="en-US" sz="2600" i="1" dirty="0" err="1"/>
              <a:t>Clin</a:t>
            </a:r>
            <a:r>
              <a:rPr lang="en-US" sz="2600" i="1" dirty="0"/>
              <a:t> Cancer Research</a:t>
            </a:r>
            <a:r>
              <a:rPr lang="en-US" sz="2600" dirty="0"/>
              <a:t>, 2016</a:t>
            </a:r>
            <a:r>
              <a:rPr lang="en-US" sz="2600" dirty="0" smtClean="0"/>
              <a:t>):</a:t>
            </a:r>
          </a:p>
          <a:p>
            <a:pPr marL="971550" lvl="1" indent="-514350">
              <a:buFont typeface="Arial"/>
              <a:buChar char="•"/>
            </a:pPr>
            <a:r>
              <a:rPr lang="en-US" sz="2600" dirty="0" smtClean="0"/>
              <a:t>Frequent </a:t>
            </a:r>
            <a:r>
              <a:rPr lang="en-US" sz="2600" dirty="0"/>
              <a:t>in </a:t>
            </a:r>
            <a:r>
              <a:rPr lang="en-US" sz="2600" dirty="0" smtClean="0"/>
              <a:t>GISTs lacking </a:t>
            </a:r>
            <a:r>
              <a:rPr lang="en-US" sz="2600" i="1" dirty="0" smtClean="0"/>
              <a:t>KIT/PDGFRA/BRAF</a:t>
            </a:r>
            <a:r>
              <a:rPr lang="en-US" sz="2600" dirty="0" smtClean="0"/>
              <a:t> </a:t>
            </a:r>
            <a:r>
              <a:rPr lang="en-US" sz="2600" dirty="0"/>
              <a:t>mutations or </a:t>
            </a:r>
            <a:r>
              <a:rPr lang="en-US" sz="2600" i="1" dirty="0" smtClean="0"/>
              <a:t>SDH</a:t>
            </a:r>
            <a:r>
              <a:rPr lang="en-US" sz="2600" dirty="0" smtClean="0"/>
              <a:t> inactivation</a:t>
            </a:r>
          </a:p>
          <a:p>
            <a:pPr marL="971550" lvl="1" indent="-514350">
              <a:buFont typeface="Arial"/>
              <a:buChar char="•"/>
            </a:pPr>
            <a:r>
              <a:rPr lang="en-US" sz="2600" dirty="0" smtClean="0"/>
              <a:t>Especially </a:t>
            </a:r>
            <a:r>
              <a:rPr lang="en-US" sz="2600" dirty="0"/>
              <a:t>if multifocal or with a </a:t>
            </a:r>
            <a:r>
              <a:rPr lang="en-US" sz="2600" dirty="0" err="1"/>
              <a:t>multinodular</a:t>
            </a:r>
            <a:r>
              <a:rPr lang="en-US" sz="2600" dirty="0"/>
              <a:t> growth pattern and a non-gastric </a:t>
            </a:r>
            <a:r>
              <a:rPr lang="en-US" sz="2600" dirty="0" smtClean="0"/>
              <a:t>location.</a:t>
            </a:r>
          </a:p>
          <a:p>
            <a:pPr marL="514350" indent="-514350">
              <a:buFont typeface="+mj-lt"/>
              <a:buAutoNum type="arabicPeriod"/>
            </a:pPr>
            <a:endParaRPr lang="en-US" sz="2600" b="1" dirty="0">
              <a:solidFill>
                <a:srgbClr val="0000FF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Background: </a:t>
            </a:r>
            <a:r>
              <a:rPr lang="en-US" sz="3200" b="1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NF1</a:t>
            </a:r>
            <a:r>
              <a:rPr lang="en-US" sz="32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 Mutant GIST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483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AutoShape 2"/>
          <p:cNvSpPr txBox="1">
            <a:spLocks noChangeArrowheads="1"/>
          </p:cNvSpPr>
          <p:nvPr/>
        </p:nvSpPr>
        <p:spPr>
          <a:xfrm>
            <a:off x="457200" y="1189210"/>
            <a:ext cx="8229600" cy="50263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In three series, GISTs more frequently than 1.5% possess </a:t>
            </a:r>
            <a:r>
              <a:rPr lang="en-US" sz="2600" i="1" dirty="0" smtClean="0"/>
              <a:t>NF1</a:t>
            </a:r>
            <a:r>
              <a:rPr lang="en-US" sz="2600" dirty="0" smtClean="0"/>
              <a:t> genomic alterations</a:t>
            </a:r>
          </a:p>
          <a:p>
            <a:pPr marL="971550" lvl="1" indent="-514350">
              <a:buFont typeface="Arial" charset="0"/>
              <a:buChar char="•"/>
            </a:pPr>
            <a:r>
              <a:rPr lang="en-US" sz="2800" dirty="0" smtClean="0"/>
              <a:t>6.1</a:t>
            </a:r>
            <a:r>
              <a:rPr lang="en-US" sz="2800" dirty="0"/>
              <a:t>% (MSKCC, 7/115</a:t>
            </a:r>
            <a:r>
              <a:rPr lang="en-US" sz="2800" dirty="0" smtClean="0"/>
              <a:t>)</a:t>
            </a:r>
          </a:p>
          <a:p>
            <a:pPr marL="971550" lvl="1" indent="-514350">
              <a:buFont typeface="Arial" charset="0"/>
              <a:buChar char="•"/>
            </a:pPr>
            <a:r>
              <a:rPr lang="en-US" sz="2800" dirty="0" smtClean="0"/>
              <a:t>9.7</a:t>
            </a:r>
            <a:r>
              <a:rPr lang="en-US" sz="2800" dirty="0"/>
              <a:t>% (UCSD, 6/62</a:t>
            </a:r>
            <a:r>
              <a:rPr lang="en-US" sz="2800" dirty="0" smtClean="0"/>
              <a:t>)</a:t>
            </a:r>
          </a:p>
          <a:p>
            <a:pPr marL="971550" lvl="1" indent="-514350">
              <a:buFont typeface="Arial" charset="0"/>
              <a:buChar char="•"/>
            </a:pPr>
            <a:r>
              <a:rPr lang="en-US" sz="2800" dirty="0" smtClean="0"/>
              <a:t>9.7% (FMI, 18/186)</a:t>
            </a:r>
            <a:endParaRPr lang="en-US" sz="2600" dirty="0" smtClean="0"/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New Key Findings</a:t>
            </a:r>
            <a:endParaRPr lang="en-US" sz="32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8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New Key Findings</a:t>
            </a: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Ma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CEBP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2015.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4701" y="998316"/>
            <a:ext cx="6680392" cy="5402484"/>
            <a:chOff x="774701" y="998316"/>
            <a:chExt cx="6680392" cy="540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7802"/>
            <a:stretch/>
          </p:blipFill>
          <p:spPr>
            <a:xfrm>
              <a:off x="1286558" y="998316"/>
              <a:ext cx="5859684" cy="5402484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6403368" y="1782475"/>
              <a:ext cx="73152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1" dirty="0"/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965200" y="2181081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444794" y="1547663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97194" y="1522263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20076" y="1757075"/>
              <a:ext cx="83501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774701" y="2191168"/>
              <a:ext cx="1822494" cy="63673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 smtClean="0"/>
                <a:t>Germline NF1</a:t>
              </a:r>
            </a:p>
            <a:p>
              <a:pPr algn="ctr"/>
              <a:r>
                <a:rPr lang="en-US" b="1" i="1" dirty="0" smtClean="0"/>
                <a:t>KIT Exon 9</a:t>
              </a:r>
              <a:endParaRPr lang="en-US" b="1" i="1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870200" y="1537373"/>
              <a:ext cx="1356653" cy="63362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 smtClean="0"/>
                <a:t>PDGFRA &amp; SDH</a:t>
              </a:r>
              <a:endParaRPr lang="en-US" b="1" i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79700" y="1165631"/>
            <a:ext cx="12808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Stomach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397500" y="1165631"/>
            <a:ext cx="2001938" cy="35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89876" y="1368831"/>
            <a:ext cx="936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Colon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74700" y="1801663"/>
            <a:ext cx="2095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Small Intestine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69696" y="3530278"/>
            <a:ext cx="2129742" cy="706056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22" name="Rounded Rectangle 21"/>
          <p:cNvSpPr/>
          <p:nvPr/>
        </p:nvSpPr>
        <p:spPr>
          <a:xfrm>
            <a:off x="5880100" y="2364803"/>
            <a:ext cx="2944954" cy="406139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Duodenal-Jejunal </a:t>
            </a:r>
            <a:r>
              <a:rPr lang="en-US" sz="2000" b="1" u="sng" dirty="0" smtClean="0"/>
              <a:t>Flexure (DJF)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5.5% of GISTs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Germline </a:t>
            </a:r>
            <a:r>
              <a:rPr lang="en-US" sz="2000" b="1" i="1" dirty="0" smtClean="0"/>
              <a:t>NF1</a:t>
            </a:r>
            <a:r>
              <a:rPr lang="en-US" sz="2000" b="1" dirty="0" smtClean="0"/>
              <a:t> mutations even without clinical NF-1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Somatic only </a:t>
            </a:r>
            <a:r>
              <a:rPr lang="en-US" sz="2000" b="1" i="1" dirty="0" smtClean="0"/>
              <a:t>NF1 </a:t>
            </a:r>
            <a:r>
              <a:rPr lang="en-US" sz="2000" b="1" dirty="0" smtClean="0"/>
              <a:t>mutations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Can have </a:t>
            </a:r>
            <a:r>
              <a:rPr lang="en-US" sz="2000" b="1" i="1" dirty="0" smtClean="0"/>
              <a:t>NF1 + KIT </a:t>
            </a:r>
            <a:r>
              <a:rPr lang="en-US" sz="2000" b="1" dirty="0" smtClean="0"/>
              <a:t>mutations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58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AutoShape 2"/>
          <p:cNvSpPr txBox="1">
            <a:spLocks noChangeArrowheads="1"/>
          </p:cNvSpPr>
          <p:nvPr/>
        </p:nvSpPr>
        <p:spPr>
          <a:xfrm>
            <a:off x="457200" y="1189210"/>
            <a:ext cx="8229600" cy="50263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i="1" dirty="0"/>
              <a:t>Primary Study Population</a:t>
            </a:r>
            <a:endParaRPr lang="en-US" sz="2400" dirty="0"/>
          </a:p>
          <a:p>
            <a:pPr marL="287338" indent="-287338">
              <a:buFont typeface="Arial" charset="0"/>
              <a:buChar char="•"/>
            </a:pPr>
            <a:r>
              <a:rPr lang="en-US" sz="2400" dirty="0" smtClean="0"/>
              <a:t>Retrospective study of 165 GIST patients </a:t>
            </a:r>
            <a:r>
              <a:rPr lang="en-US" sz="2400" dirty="0"/>
              <a:t>with </a:t>
            </a:r>
            <a:r>
              <a:rPr lang="en-US" sz="2400" dirty="0" smtClean="0"/>
              <a:t>from </a:t>
            </a:r>
            <a:r>
              <a:rPr lang="en-US" sz="2400" dirty="0"/>
              <a:t>January 1, 2000 to </a:t>
            </a:r>
            <a:r>
              <a:rPr lang="en-US" sz="2400" dirty="0" smtClean="0"/>
              <a:t>April 30, 2017 at the UC San Diego Moores Cancer Center</a:t>
            </a:r>
          </a:p>
          <a:p>
            <a:pPr marL="287338" indent="-287338">
              <a:buFont typeface="Arial" charset="0"/>
              <a:buChar char="•"/>
            </a:pPr>
            <a:r>
              <a:rPr lang="en-US" sz="2400" dirty="0" smtClean="0"/>
              <a:t>Data </a:t>
            </a:r>
            <a:r>
              <a:rPr lang="en-US" sz="2400" dirty="0"/>
              <a:t>collected included age, sex, race, ethnicity, primary GIST site, tumor size, </a:t>
            </a:r>
            <a:r>
              <a:rPr lang="en-US" sz="2400" dirty="0" smtClean="0"/>
              <a:t>and mitotic index.</a:t>
            </a:r>
          </a:p>
          <a:p>
            <a:pPr marL="287338" indent="-287338"/>
            <a:endParaRPr lang="en-US" sz="2400" b="1" i="1" dirty="0" smtClean="0"/>
          </a:p>
          <a:p>
            <a:pPr marL="287338" indent="-287338"/>
            <a:r>
              <a:rPr lang="en-US" sz="2400" b="1" i="1" dirty="0" smtClean="0"/>
              <a:t>Next Generation Sequencing</a:t>
            </a:r>
            <a:endParaRPr lang="en-US" sz="2400" dirty="0"/>
          </a:p>
          <a:p>
            <a:pPr marL="287338" indent="-287338">
              <a:buFont typeface="Arial" charset="0"/>
              <a:buChar char="•"/>
            </a:pPr>
            <a:r>
              <a:rPr lang="en-US" sz="2400" dirty="0" smtClean="0"/>
              <a:t>62 patients underwent NGS of cancer-related genes </a:t>
            </a:r>
            <a:r>
              <a:rPr lang="en-US" sz="2400" dirty="0"/>
              <a:t>beginning in </a:t>
            </a:r>
            <a:r>
              <a:rPr lang="en-US" sz="2400" dirty="0" smtClean="0"/>
              <a:t>2014:</a:t>
            </a:r>
          </a:p>
          <a:p>
            <a:pPr marL="744538" lvl="1" indent="-287338">
              <a:buFont typeface="Arial" charset="0"/>
              <a:buChar char="•"/>
            </a:pPr>
            <a:r>
              <a:rPr lang="en-US" sz="2400" dirty="0" smtClean="0"/>
              <a:t>Foundation Medicine (315 genes)</a:t>
            </a:r>
          </a:p>
          <a:p>
            <a:pPr marL="744538" lvl="1" indent="-287338">
              <a:buFont typeface="Arial" charset="0"/>
              <a:buChar char="•"/>
            </a:pPr>
            <a:r>
              <a:rPr lang="en-US" sz="2400" dirty="0" smtClean="0"/>
              <a:t>UC </a:t>
            </a:r>
            <a:r>
              <a:rPr lang="en-US" sz="2400" dirty="0"/>
              <a:t>San Diego Heath System Clinical Genomics </a:t>
            </a:r>
            <a:r>
              <a:rPr lang="en-US" sz="2400" dirty="0" smtClean="0"/>
              <a:t>Laboratory (397 genes) </a:t>
            </a:r>
            <a:endParaRPr lang="en-US" sz="2400" dirty="0"/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Methods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Burgoyne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JCO Precision Oncology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91886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Driver Mutations in 62 UCSD GIST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658525"/>
              </p:ext>
            </p:extLst>
          </p:nvPr>
        </p:nvGraphicFramePr>
        <p:xfrm>
          <a:off x="1143000" y="1014412"/>
          <a:ext cx="7429500" cy="557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Burgoyne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JCO Precision Oncology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89298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NF1</a:t>
            </a:r>
            <a:r>
              <a:rPr lang="en-US" sz="3200" b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 Genomic Alterations are Frequent at DJF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23035909"/>
              </p:ext>
            </p:extLst>
          </p:nvPr>
        </p:nvGraphicFramePr>
        <p:xfrm>
          <a:off x="127000" y="1730838"/>
          <a:ext cx="8858250" cy="4094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7213600" y="2743200"/>
            <a:ext cx="1822450" cy="2070100"/>
          </a:xfrm>
          <a:prstGeom prst="rect">
            <a:avLst/>
          </a:prstGeom>
          <a:noFill/>
          <a:ln w="76200" cmpd="sng">
            <a:solidFill>
              <a:srgbClr val="FF37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Burgoyne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JCO Precision Oncology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174516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9 DJF GIST Patient Demographics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4499"/>
              </p:ext>
            </p:extLst>
          </p:nvPr>
        </p:nvGraphicFramePr>
        <p:xfrm>
          <a:off x="1828800" y="1260478"/>
          <a:ext cx="5486400" cy="396849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743200"/>
                <a:gridCol w="1371600"/>
                <a:gridCol w="1371600"/>
              </a:tblGrid>
              <a:tr h="283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Characteristic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Number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Age, </a:t>
                      </a:r>
                      <a:r>
                        <a:rPr lang="en-US" sz="18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years</a:t>
                      </a:r>
                    </a:p>
                  </a:txBody>
                  <a:tcPr marL="5418" marR="5418" marT="54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418" marR="5418" marT="54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Median (range)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 (36-80)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Average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55.9 ± 15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Sex</a:t>
                      </a: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mr-IN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</a:t>
                      </a:r>
                      <a:r>
                        <a:rPr lang="mr-IN" sz="1800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Male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44.4%</a:t>
                      </a:r>
                      <a:endParaRPr lang="en-US" sz="18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mr-IN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</a:t>
                      </a:r>
                      <a:r>
                        <a:rPr lang="mr-IN" sz="1800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Female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endParaRPr lang="en-US" sz="18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55.6%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Caucasian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77.8%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African American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18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11.1%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</a:t>
                      </a:r>
                      <a:r>
                        <a:rPr lang="en-US" sz="18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Asian/Pacific </a:t>
                      </a:r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Islander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18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11.1%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Ethnicity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Non-Hispanic white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55.6%</a:t>
                      </a:r>
                      <a:endParaRPr lang="en-US" sz="18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   Hispanic/Latino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18" marR="5418" marT="5418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lang="en-US" sz="18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44.4%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0" y="1782760"/>
            <a:ext cx="2743200" cy="6521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600" y="2638400"/>
            <a:ext cx="1371600" cy="6521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43600" y="4615338"/>
            <a:ext cx="1371600" cy="6521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Burgoyne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JCO Precision Oncology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72603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2060"/>
                </a:solidFill>
              </a:rPr>
              <a:t>Cancer Related Genes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" name="Picture 19" descr="ChromosomesWithHotspo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" y="1447800"/>
            <a:ext cx="3657298" cy="548594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313394"/>
              </p:ext>
            </p:extLst>
          </p:nvPr>
        </p:nvGraphicFramePr>
        <p:xfrm>
          <a:off x="5486400" y="1333499"/>
          <a:ext cx="3200400" cy="449580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320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158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Gene names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KIT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PDGFRA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BRAF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KRAS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HRAS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NRAS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4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FGFR1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Content Placeholder 6"/>
          <p:cNvSpPr txBox="1">
            <a:spLocks/>
          </p:cNvSpPr>
          <p:nvPr/>
        </p:nvSpPr>
        <p:spPr>
          <a:xfrm>
            <a:off x="2286000" y="1828800"/>
            <a:ext cx="30480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Clr>
                <a:srgbClr val="55AA11"/>
              </a:buClr>
            </a:pPr>
            <a:r>
              <a:rPr lang="en-US" sz="2000" dirty="0">
                <a:solidFill>
                  <a:srgbClr val="F26F19"/>
                </a:solidFill>
                <a:cs typeface="Arial" pitchFamily="34" charset="0"/>
              </a:rPr>
              <a:t>Of the ~20,000 genes in the genome, only a subset of a few hundred are unambiguously associated with cancer</a:t>
            </a:r>
          </a:p>
          <a:p>
            <a:pPr lvl="0">
              <a:spcBef>
                <a:spcPct val="20000"/>
              </a:spcBef>
              <a:buClr>
                <a:srgbClr val="55AA11"/>
              </a:buClr>
            </a:pPr>
            <a:endParaRPr lang="en-US" sz="2000" dirty="0">
              <a:solidFill>
                <a:srgbClr val="D6492A"/>
              </a:solidFill>
              <a:cs typeface="Arial" pitchFamily="34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48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DJF GIST </a:t>
            </a:r>
            <a:r>
              <a:rPr lang="en-US" sz="3200" b="1" noProof="0" dirty="0" err="1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Clinicopathologic</a:t>
            </a:r>
            <a:r>
              <a:rPr lang="en-US" sz="3200" b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 Features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75176"/>
              </p:ext>
            </p:extLst>
          </p:nvPr>
        </p:nvGraphicFramePr>
        <p:xfrm>
          <a:off x="1828800" y="1263646"/>
          <a:ext cx="5486400" cy="510235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743200"/>
                <a:gridCol w="1371600"/>
                <a:gridCol w="1371600"/>
              </a:tblGrid>
              <a:tr h="283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Characteristic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Number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800" u="none" strike="noStrike" dirty="0">
                          <a:effectLst/>
                          <a:latin typeface="Arial"/>
                          <a:cs typeface="Arial"/>
                        </a:rPr>
                        <a:t>%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solidFill>
                      <a:schemeClr val="tx1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Stage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  <a:latin typeface="Arial"/>
                          <a:cs typeface="Arial"/>
                        </a:rPr>
                        <a:t>     Localized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66.7%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     Regional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0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0.0%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  <a:latin typeface="Arial"/>
                          <a:cs typeface="Arial"/>
                        </a:rPr>
                        <a:t>     Distant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11.1%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  <a:latin typeface="Arial"/>
                          <a:cs typeface="Arial"/>
                        </a:rPr>
                        <a:t>     Unknown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22.2%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 smtClean="0">
                          <a:effectLst/>
                          <a:latin typeface="Arial"/>
                          <a:cs typeface="Arial"/>
                        </a:rPr>
                        <a:t>Tumor Size, cm</a:t>
                      </a:r>
                      <a:endParaRPr lang="en-US" sz="1800" u="none" strike="noStrike" dirty="0" smtClean="0"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 smtClean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sk-SK" sz="1800" u="none" strike="noStrike" dirty="0" smtClean="0"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 smtClean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     Median (range)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Arial"/>
                          <a:cs typeface="Arial"/>
                        </a:rPr>
                        <a:t>9</a:t>
                      </a:r>
                      <a:r>
                        <a:rPr lang="mr-IN" sz="1800" u="none" strike="noStrike" dirty="0" smtClean="0"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lang="en-US" sz="1800" u="none" strike="noStrike" dirty="0" smtClean="0">
                          <a:effectLst/>
                          <a:latin typeface="Arial"/>
                          <a:cs typeface="Arial"/>
                        </a:rPr>
                        <a:t>1.5 </a:t>
                      </a:r>
                      <a:r>
                        <a:rPr lang="mr-IN" sz="1800" u="none" strike="noStrike" dirty="0" smtClean="0"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sz="1800" u="none" strike="noStrike" dirty="0" smtClean="0">
                          <a:effectLst/>
                          <a:latin typeface="Arial"/>
                          <a:cs typeface="Arial"/>
                        </a:rPr>
                        <a:t> 15</a:t>
                      </a:r>
                      <a:r>
                        <a:rPr lang="mr-IN" sz="1800" u="none" strike="noStrike" dirty="0" smtClean="0"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     Average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800" u="none" strike="noStrike" dirty="0" smtClean="0">
                          <a:effectLst/>
                          <a:latin typeface="Arial"/>
                          <a:cs typeface="Arial"/>
                        </a:rPr>
                        <a:t>8.0 ± 5.0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5418" marR="5418" marT="54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Mitotic Index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mr-IN" sz="1800" u="none" strike="noStrike">
                          <a:effectLst/>
                          <a:latin typeface="Arial"/>
                          <a:cs typeface="Arial"/>
                        </a:rPr>
                        <a:t>     Low</a:t>
                      </a:r>
                      <a:endParaRPr lang="mr-IN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44.4%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mr-IN" sz="1800" u="none" strike="noStrike">
                          <a:effectLst/>
                          <a:latin typeface="Arial"/>
                          <a:cs typeface="Arial"/>
                        </a:rPr>
                        <a:t>     High</a:t>
                      </a:r>
                      <a:endParaRPr lang="mr-IN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33.3%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  <a:latin typeface="Arial"/>
                          <a:cs typeface="Arial"/>
                        </a:rPr>
                        <a:t>     Unknown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22.2%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Cell Morphology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u="none" strike="noStrike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>
                    <a:solidFill>
                      <a:srgbClr val="BFBFBF"/>
                    </a:solidFill>
                  </a:tcPr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  <a:latin typeface="Arial"/>
                          <a:cs typeface="Arial"/>
                        </a:rPr>
                        <a:t>     Spindle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5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55.6%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  <a:latin typeface="Arial"/>
                          <a:cs typeface="Arial"/>
                        </a:rPr>
                        <a:t>     Epithelioid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0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0.0%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mr-IN" sz="1800" u="none" strike="noStrike">
                          <a:effectLst/>
                          <a:latin typeface="Arial"/>
                          <a:cs typeface="Arial"/>
                        </a:rPr>
                        <a:t>     Mixed</a:t>
                      </a:r>
                      <a:endParaRPr lang="mr-IN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33.3%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  <a:tr h="2834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  <a:latin typeface="Arial"/>
                          <a:cs typeface="Arial"/>
                        </a:rPr>
                        <a:t>     Unknown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</a:t>
                      </a:r>
                      <a:endParaRPr lang="en-US" sz="180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11.1%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943600" y="1825401"/>
            <a:ext cx="1371600" cy="31772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43600" y="4008009"/>
            <a:ext cx="1371600" cy="39971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943600" y="5172169"/>
            <a:ext cx="1371600" cy="38617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3198213"/>
            <a:ext cx="2743200" cy="6521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Burgoyne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JCO Precision Oncology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46535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MSKCC Validation Cohort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08539589"/>
              </p:ext>
            </p:extLst>
          </p:nvPr>
        </p:nvGraphicFramePr>
        <p:xfrm>
          <a:off x="114300" y="914265"/>
          <a:ext cx="8858250" cy="447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Burgoyne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JCO Precision Oncology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60028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34919961"/>
              </p:ext>
            </p:extLst>
          </p:nvPr>
        </p:nvGraphicFramePr>
        <p:xfrm>
          <a:off x="157166" y="317134"/>
          <a:ext cx="7493641" cy="5943600"/>
        </p:xfrm>
        <a:graphic>
          <a:graphicData uri="http://schemas.openxmlformats.org/drawingml/2006/table">
            <a:tbl>
              <a:tblPr firstRow="1" bandRow="1"/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1051193"/>
                <a:gridCol w="270248"/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CASE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</a:t>
                      </a:r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</a:t>
                      </a:r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Size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(cm)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Tumor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vert="vert27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 (per 5 mm</a:t>
                      </a:r>
                      <a:r>
                        <a:rPr lang="it-IT" sz="11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NF1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(somatic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Reported</a:t>
                      </a:r>
                      <a:r>
                        <a:rPr lang="en-US" sz="1100" b="1" i="0" u="none" strike="noStrike" spc="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GIST Drivers</a:t>
                      </a:r>
                      <a:endParaRPr lang="en-US" sz="1100" b="1" i="0" u="none" strike="noStrike" spc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vert="vert27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SNP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NF1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US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(germline)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28" marR="11328" marT="11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(somatic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28" marR="11328" marT="11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BRAF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(somatic)</a:t>
                      </a:r>
                      <a:endParaRPr lang="en-US" sz="1100" b="1" i="1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1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28" marR="11328" marT="11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3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ARID1</a:t>
                      </a:r>
                      <a:r>
                        <a:rPr lang="en-US" sz="11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(somatic)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28" marR="11328" marT="11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1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CDC73</a:t>
                      </a: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EP300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NOTCH2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MAML2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Notch Pathway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Others</a:t>
                      </a:r>
                      <a:endParaRPr lang="en-US" sz="1100" b="1" i="0" u="none" strike="noStrike" spc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vert="vert27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ASXL1</a:t>
                      </a:r>
                    </a:p>
                    <a:p>
                      <a:pPr algn="ctr" fontAlgn="ctr"/>
                      <a:r>
                        <a:rPr lang="en-U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MEN1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ERBB4 RB1    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TSC2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BCOR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Others</a:t>
                      </a: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004" marR="12004" marT="12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7697185" y="583312"/>
            <a:ext cx="1362344" cy="810793"/>
            <a:chOff x="7218097" y="718631"/>
            <a:chExt cx="1214304" cy="810793"/>
          </a:xfrm>
        </p:grpSpPr>
        <p:sp>
          <p:nvSpPr>
            <p:cNvPr id="10" name="TextBox 9"/>
            <p:cNvSpPr txBox="1"/>
            <p:nvPr/>
          </p:nvSpPr>
          <p:spPr>
            <a:xfrm>
              <a:off x="7218097" y="718631"/>
              <a:ext cx="10438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sng" dirty="0" smtClean="0">
                  <a:latin typeface="Arial"/>
                  <a:cs typeface="Arial"/>
                </a:rPr>
                <a:t>Mitotic Index</a:t>
              </a:r>
              <a:endParaRPr lang="en-US" sz="1100" b="1" u="sng" dirty="0">
                <a:latin typeface="Arial"/>
                <a:cs typeface="Arial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309021" y="972285"/>
              <a:ext cx="1123380" cy="557139"/>
              <a:chOff x="7563376" y="1378169"/>
              <a:chExt cx="1123380" cy="557139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563376" y="1378169"/>
                <a:ext cx="1123380" cy="169277"/>
                <a:chOff x="7563376" y="1378169"/>
                <a:chExt cx="1123380" cy="169277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7563376" y="1399065"/>
                  <a:ext cx="142875" cy="14287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7754312" y="1378169"/>
                  <a:ext cx="932444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 charset="0"/>
                      <a:ea typeface="Arial" charset="0"/>
                      <a:cs typeface="Arial" charset="0"/>
                    </a:rPr>
                    <a:t>High</a:t>
                  </a:r>
                  <a:endParaRPr lang="en-US" sz="11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563376" y="1572100"/>
                <a:ext cx="1123380" cy="169277"/>
                <a:chOff x="7563376" y="1572100"/>
                <a:chExt cx="1123380" cy="169277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7563376" y="1592996"/>
                  <a:ext cx="142875" cy="142875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754312" y="1572100"/>
                  <a:ext cx="932444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 charset="0"/>
                      <a:ea typeface="Arial" charset="0"/>
                      <a:cs typeface="Arial" charset="0"/>
                    </a:rPr>
                    <a:t>Low</a:t>
                  </a:r>
                  <a:endParaRPr lang="en-US" sz="11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7563376" y="1766031"/>
                <a:ext cx="1123380" cy="169277"/>
                <a:chOff x="7563376" y="1766031"/>
                <a:chExt cx="1123380" cy="169277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7563376" y="1786927"/>
                  <a:ext cx="142875" cy="14287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7754312" y="1766031"/>
                  <a:ext cx="932444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 charset="0"/>
                      <a:ea typeface="Arial" charset="0"/>
                      <a:cs typeface="Arial" charset="0"/>
                    </a:rPr>
                    <a:t>Unknown</a:t>
                  </a:r>
                  <a:endParaRPr lang="en-US" sz="11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56" name="Group 55"/>
          <p:cNvGrpSpPr/>
          <p:nvPr/>
        </p:nvGrpSpPr>
        <p:grpSpPr>
          <a:xfrm>
            <a:off x="7697185" y="1516390"/>
            <a:ext cx="1663908" cy="1388413"/>
            <a:chOff x="7217461" y="1463624"/>
            <a:chExt cx="1483098" cy="1388413"/>
          </a:xfrm>
        </p:grpSpPr>
        <p:sp>
          <p:nvSpPr>
            <p:cNvPr id="32" name="TextBox 31"/>
            <p:cNvSpPr txBox="1"/>
            <p:nvPr/>
          </p:nvSpPr>
          <p:spPr>
            <a:xfrm>
              <a:off x="7217461" y="1463624"/>
              <a:ext cx="14830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sng" dirty="0" smtClean="0">
                  <a:latin typeface="Arial"/>
                  <a:cs typeface="Arial"/>
                </a:rPr>
                <a:t>Genomic Alteration</a:t>
              </a:r>
              <a:endParaRPr lang="en-US" sz="1100" b="1" u="sng" dirty="0">
                <a:latin typeface="Arial"/>
                <a:cs typeface="Arial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7308385" y="1717278"/>
              <a:ext cx="1123380" cy="169277"/>
              <a:chOff x="7308385" y="1717278"/>
              <a:chExt cx="1123380" cy="16927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308385" y="1730479"/>
                <a:ext cx="142875" cy="14287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499321" y="1717278"/>
                <a:ext cx="932444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 smtClean="0">
                    <a:latin typeface="Arial" charset="0"/>
                    <a:ea typeface="Arial" charset="0"/>
                    <a:cs typeface="Arial" charset="0"/>
                  </a:rPr>
                  <a:t>Nonsense</a:t>
                </a:r>
                <a:endParaRPr lang="en-US" sz="11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7308385" y="1910374"/>
              <a:ext cx="1123380" cy="169277"/>
              <a:chOff x="7308385" y="1911209"/>
              <a:chExt cx="1123380" cy="169277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308385" y="1924410"/>
                <a:ext cx="142875" cy="142875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9321" y="1911209"/>
                <a:ext cx="932444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 smtClean="0">
                    <a:latin typeface="Arial" charset="0"/>
                    <a:ea typeface="Arial" charset="0"/>
                    <a:cs typeface="Arial" charset="0"/>
                  </a:rPr>
                  <a:t>Frameshift</a:t>
                </a:r>
                <a:endParaRPr lang="en-US" sz="11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308385" y="2103470"/>
              <a:ext cx="1123380" cy="169277"/>
              <a:chOff x="7308385" y="2105140"/>
              <a:chExt cx="1123380" cy="16927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7308385" y="2118341"/>
                <a:ext cx="142875" cy="142875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499321" y="2105140"/>
                <a:ext cx="932444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 smtClean="0">
                    <a:latin typeface="Arial" charset="0"/>
                    <a:ea typeface="Arial" charset="0"/>
                    <a:cs typeface="Arial" charset="0"/>
                  </a:rPr>
                  <a:t>Missense</a:t>
                </a:r>
                <a:endParaRPr lang="en-US" sz="11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7307272" y="2296566"/>
              <a:ext cx="1123380" cy="169277"/>
              <a:chOff x="7307272" y="2300404"/>
              <a:chExt cx="1123380" cy="16927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307272" y="2313605"/>
                <a:ext cx="142875" cy="142875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98208" y="2300404"/>
                <a:ext cx="932444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 smtClean="0">
                    <a:latin typeface="Arial" charset="0"/>
                    <a:ea typeface="Arial" charset="0"/>
                    <a:cs typeface="Arial" charset="0"/>
                  </a:rPr>
                  <a:t>In frame </a:t>
                </a:r>
                <a:r>
                  <a:rPr lang="en-US" sz="1100" dirty="0" err="1" smtClean="0">
                    <a:latin typeface="Arial" charset="0"/>
                    <a:ea typeface="Arial" charset="0"/>
                    <a:cs typeface="Arial" charset="0"/>
                  </a:rPr>
                  <a:t>indel</a:t>
                </a:r>
                <a:endParaRPr lang="en-US" sz="11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7306159" y="2489662"/>
              <a:ext cx="1123380" cy="169277"/>
              <a:chOff x="7306159" y="2495668"/>
              <a:chExt cx="1123380" cy="16927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7306159" y="2508869"/>
                <a:ext cx="142875" cy="142875"/>
              </a:xfrm>
              <a:prstGeom prst="rect">
                <a:avLst/>
              </a:prstGeom>
              <a:solidFill>
                <a:srgbClr val="C93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497095" y="2495668"/>
                <a:ext cx="932444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 smtClean="0">
                    <a:latin typeface="Arial" charset="0"/>
                    <a:ea typeface="Arial" charset="0"/>
                    <a:cs typeface="Arial" charset="0"/>
                  </a:rPr>
                  <a:t>Deletion</a:t>
                </a:r>
                <a:endParaRPr lang="en-US" sz="11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7306159" y="2682760"/>
              <a:ext cx="1123380" cy="169277"/>
              <a:chOff x="7306159" y="2682760"/>
              <a:chExt cx="1123380" cy="169277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7306159" y="2695961"/>
                <a:ext cx="142875" cy="14287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497095" y="2682760"/>
                <a:ext cx="932444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 smtClean="0">
                    <a:latin typeface="Arial" charset="0"/>
                    <a:ea typeface="Arial" charset="0"/>
                    <a:cs typeface="Arial" charset="0"/>
                  </a:rPr>
                  <a:t>Splicing</a:t>
                </a:r>
                <a:endParaRPr lang="en-US" sz="11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Burgoyne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JCO Precision Oncology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132487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0" y="-1"/>
            <a:ext cx="91440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Summary #2</a:t>
            </a:r>
            <a:endParaRPr lang="en-US" sz="3200" b="1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51467"/>
            <a:ext cx="8231188" cy="26839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Tx/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Duodenal-Jejunal Flexure </a:t>
            </a:r>
            <a:r>
              <a:rPr lang="en-US" sz="2400" dirty="0"/>
              <a:t>(DJF) or Ligament of </a:t>
            </a:r>
            <a:r>
              <a:rPr lang="en-US" sz="2400" dirty="0" err="1"/>
              <a:t>Treitz</a:t>
            </a:r>
            <a:r>
              <a:rPr lang="en-US" sz="2400" dirty="0"/>
              <a:t> GISTs </a:t>
            </a:r>
            <a:r>
              <a:rPr lang="en-US" sz="2400" dirty="0" smtClean="0"/>
              <a:t>frequently possess </a:t>
            </a:r>
            <a:r>
              <a:rPr lang="en-US" sz="2400" i="1" dirty="0" smtClean="0"/>
              <a:t>NF1</a:t>
            </a:r>
            <a:r>
              <a:rPr lang="en-US" sz="2400" dirty="0" smtClean="0"/>
              <a:t> </a:t>
            </a:r>
            <a:r>
              <a:rPr lang="en-US" sz="2400" dirty="0"/>
              <a:t>alterations (somatic and/or </a:t>
            </a:r>
            <a:r>
              <a:rPr lang="en-US" sz="2400" dirty="0" err="1"/>
              <a:t>germline</a:t>
            </a:r>
            <a:r>
              <a:rPr lang="en-US" sz="2400" dirty="0" smtClean="0"/>
              <a:t>), which occur even </a:t>
            </a:r>
            <a:r>
              <a:rPr lang="en-US" sz="2400" dirty="0"/>
              <a:t>in the absence of clinical NF-</a:t>
            </a:r>
            <a:r>
              <a:rPr lang="en-US" sz="2400" dirty="0" smtClean="0"/>
              <a:t>1</a:t>
            </a:r>
          </a:p>
          <a:p>
            <a:r>
              <a:rPr lang="en-US" sz="2400" dirty="0" smtClean="0"/>
              <a:t>This represents </a:t>
            </a:r>
            <a:r>
              <a:rPr lang="en-US" sz="2400" dirty="0"/>
              <a:t>a previously unappreciated presentation of clinical NF-1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57200" y="3802646"/>
            <a:ext cx="8231188" cy="1384995"/>
          </a:xfrm>
          <a:prstGeom prst="rect">
            <a:avLst/>
          </a:prstGeom>
          <a:ln w="57150" cmpd="sng">
            <a:solidFill>
              <a:srgbClr val="FF37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Solitary GIST arising at the DJF may be a biomarker for clinically occult NF-</a:t>
            </a:r>
            <a:r>
              <a:rPr lang="en-US" sz="2800" b="1" dirty="0" smtClean="0"/>
              <a:t>1, </a:t>
            </a:r>
            <a:r>
              <a:rPr lang="en-US" sz="2800" b="1" dirty="0"/>
              <a:t>even if single gene testing reveals a </a:t>
            </a:r>
            <a:r>
              <a:rPr lang="en-US" sz="2800" b="1" i="1" dirty="0"/>
              <a:t>KIT</a:t>
            </a:r>
            <a:r>
              <a:rPr lang="en-US" sz="2800" b="1" dirty="0"/>
              <a:t> mutation. </a:t>
            </a:r>
          </a:p>
        </p:txBody>
      </p:sp>
    </p:spTree>
    <p:extLst>
      <p:ext uri="{BB962C8B-B14F-4D97-AF65-F5344CB8AC3E}">
        <p14:creationId xmlns:p14="http://schemas.microsoft.com/office/powerpoint/2010/main" val="122210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 txBox="1">
            <a:spLocks noChangeArrowheads="1"/>
          </p:cNvSpPr>
          <p:nvPr/>
        </p:nvSpPr>
        <p:spPr>
          <a:xfrm>
            <a:off x="0" y="3400"/>
            <a:ext cx="9144000" cy="911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noProof="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NF1 </a:t>
            </a:r>
            <a:r>
              <a:rPr lang="en-US" sz="32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3200" b="1" i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Notch </a:t>
            </a:r>
            <a:r>
              <a:rPr lang="en-US" sz="32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Genomic Alterations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6432680"/>
            <a:ext cx="191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Lobry</a:t>
            </a:r>
            <a:r>
              <a:rPr lang="en-US" sz="1200" dirty="0" smtClean="0"/>
              <a:t>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Blood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63" y="1146016"/>
            <a:ext cx="5095567" cy="49880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0608" y="1498600"/>
            <a:ext cx="3556647" cy="4917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67808" y="3898900"/>
            <a:ext cx="832692" cy="84923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88287" y="4433763"/>
            <a:ext cx="1342543" cy="34143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350633" y="1636385"/>
            <a:ext cx="3644900" cy="5062995"/>
            <a:chOff x="5350633" y="1636385"/>
            <a:chExt cx="3644900" cy="5062995"/>
          </a:xfrm>
        </p:grpSpPr>
        <p:sp>
          <p:nvSpPr>
            <p:cNvPr id="20" name="TextBox 19"/>
            <p:cNvSpPr txBox="1"/>
            <p:nvPr/>
          </p:nvSpPr>
          <p:spPr>
            <a:xfrm>
              <a:off x="6049133" y="6422381"/>
              <a:ext cx="2717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Dumont </a:t>
              </a:r>
              <a:r>
                <a:rPr lang="en-US" sz="1200" i="1" dirty="0" smtClean="0"/>
                <a:t>et </a:t>
              </a:r>
              <a:r>
                <a:rPr lang="en-US" sz="1200" i="1" dirty="0"/>
                <a:t>al.</a:t>
              </a:r>
              <a:r>
                <a:rPr lang="en-US" sz="1200" dirty="0"/>
                <a:t>, </a:t>
              </a:r>
              <a:r>
                <a:rPr lang="en-US" sz="1200" i="1" dirty="0" smtClean="0"/>
                <a:t>Carcinogenesis</a:t>
              </a:r>
              <a:r>
                <a:rPr lang="en-US" sz="1200" dirty="0" smtClean="0"/>
                <a:t>.</a:t>
              </a:r>
              <a:r>
                <a:rPr lang="en-US" sz="1200" i="1" dirty="0" smtClean="0"/>
                <a:t> </a:t>
              </a:r>
              <a:r>
                <a:rPr lang="en-US" sz="1200" dirty="0" smtClean="0"/>
                <a:t>2012.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350633" y="1636385"/>
              <a:ext cx="3644900" cy="3043255"/>
              <a:chOff x="5350633" y="1636385"/>
              <a:chExt cx="3644900" cy="304325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350633" y="1724417"/>
                <a:ext cx="3644900" cy="2955223"/>
                <a:chOff x="5207000" y="1724417"/>
                <a:chExt cx="3644900" cy="295522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5207000" y="1724417"/>
                  <a:ext cx="3644900" cy="2955223"/>
                  <a:chOff x="4566508" y="1205117"/>
                  <a:chExt cx="4285392" cy="3474523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48758"/>
                  <a:stretch/>
                </p:blipFill>
                <p:spPr>
                  <a:xfrm>
                    <a:off x="4735381" y="1572034"/>
                    <a:ext cx="4116519" cy="3107606"/>
                  </a:xfrm>
                  <a:prstGeom prst="rect">
                    <a:avLst/>
                  </a:prstGeom>
                </p:spPr>
              </p:pic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426200" y="1736313"/>
                    <a:ext cx="19857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Notch </a:t>
                    </a:r>
                    <a:r>
                      <a:rPr lang="en-US" sz="1400" b="1" dirty="0" smtClean="0">
                        <a:solidFill>
                          <a:srgbClr val="FF0000"/>
                        </a:solidFill>
                        <a:latin typeface="Arial"/>
                        <a:ea typeface="Wingdings"/>
                        <a:cs typeface="Arial"/>
                        <a:sym typeface="Wingdings"/>
                      </a:rPr>
                      <a:t> </a:t>
                    </a:r>
                    <a:r>
                      <a:rPr lang="en-US" sz="14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= High Hes1</a:t>
                    </a:r>
                    <a:endParaRPr lang="en-US" sz="1400" b="1" dirty="0"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6743700" y="2879313"/>
                    <a:ext cx="194584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rPr>
                      <a:t>Notch </a:t>
                    </a:r>
                    <a:r>
                      <a:rPr lang="en-US" sz="1400" b="1" dirty="0" smtClean="0">
                        <a:solidFill>
                          <a:srgbClr val="008000"/>
                        </a:solidFill>
                        <a:latin typeface="Arial"/>
                        <a:ea typeface="Wingdings"/>
                        <a:cs typeface="Arial"/>
                        <a:sym typeface="Wingdings"/>
                      </a:rPr>
                      <a:t> </a:t>
                    </a:r>
                    <a:r>
                      <a:rPr lang="en-US" sz="1400" b="1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rPr>
                      <a:t>= Low Hes1</a:t>
                    </a:r>
                    <a:endParaRPr lang="en-US" sz="1400" b="1" dirty="0">
                      <a:solidFill>
                        <a:srgbClr val="008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7200900" y="3187090"/>
                    <a:ext cx="1651000" cy="7592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4566508" y="1205117"/>
                    <a:ext cx="391981" cy="7592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7264400" y="2692400"/>
                  <a:ext cx="891983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i="1" dirty="0"/>
                    <a:t>p</a:t>
                  </a:r>
                  <a:r>
                    <a:rPr lang="en-US" sz="1400" b="1" i="1" dirty="0" smtClean="0"/>
                    <a:t>=0.005</a:t>
                  </a:r>
                  <a:endParaRPr lang="en-US" sz="1400" b="1" i="1" dirty="0"/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6518732" y="1636385"/>
                <a:ext cx="13673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GIST RFS</a:t>
                </a:r>
                <a:endParaRPr lang="en-US" sz="2000" b="1" dirty="0"/>
              </a:p>
            </p:txBody>
          </p:sp>
        </p:grpSp>
      </p:grpSp>
      <p:sp>
        <p:nvSpPr>
          <p:cNvPr id="2" name="Oval 1"/>
          <p:cNvSpPr/>
          <p:nvPr/>
        </p:nvSpPr>
        <p:spPr>
          <a:xfrm>
            <a:off x="3222885" y="4502882"/>
            <a:ext cx="580868" cy="2077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smtClean="0">
                <a:solidFill>
                  <a:schemeClr val="tx1"/>
                </a:solidFill>
                <a:latin typeface="+mj-lt"/>
              </a:rPr>
              <a:t>CDC73</a:t>
            </a:r>
            <a:endParaRPr lang="en-US" sz="5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058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0" y="-1"/>
            <a:ext cx="91440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Clinical Implications</a:t>
            </a:r>
            <a:endParaRPr lang="en-US" sz="3200" b="1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637367"/>
            <a:ext cx="8231188" cy="441113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Tx/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ClrTx/>
              <a:buFont typeface="Arial"/>
              <a:buChar char="•"/>
              <a:defRPr sz="1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Additional cancer screening according to expert guidelines.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Familial </a:t>
            </a:r>
            <a:r>
              <a:rPr lang="en-US" sz="2400" dirty="0"/>
              <a:t>genetic counseling and </a:t>
            </a:r>
            <a:r>
              <a:rPr lang="en-US" sz="2400" dirty="0" smtClean="0"/>
              <a:t>screening.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Personalizing systemic therapy as </a:t>
            </a:r>
            <a:r>
              <a:rPr lang="en-US" sz="2400" i="1" dirty="0" smtClean="0"/>
              <a:t>NF1</a:t>
            </a:r>
            <a:r>
              <a:rPr lang="en-US" sz="2400" dirty="0" smtClean="0"/>
              <a:t> mutant GISTs tend to be </a:t>
            </a:r>
            <a:r>
              <a:rPr lang="en-US" sz="2400" dirty="0" err="1" smtClean="0"/>
              <a:t>imatinib</a:t>
            </a:r>
            <a:r>
              <a:rPr lang="en-US" sz="2400" dirty="0" smtClean="0"/>
              <a:t>-resistant.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179036"/>
            <a:ext cx="8231188" cy="1200328"/>
          </a:xfrm>
          <a:prstGeom prst="rect">
            <a:avLst/>
          </a:prstGeom>
          <a:ln w="57150" cmpd="sng">
            <a:solidFill>
              <a:srgbClr val="FF374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Any DJF GIST </a:t>
            </a:r>
            <a:r>
              <a:rPr lang="en-US" sz="2400" b="1" dirty="0" smtClean="0"/>
              <a:t>may be </a:t>
            </a:r>
            <a:r>
              <a:rPr lang="en-US" sz="2400" b="1" dirty="0"/>
              <a:t>considered </a:t>
            </a:r>
            <a:r>
              <a:rPr lang="en-US" sz="2400" b="1" dirty="0" smtClean="0"/>
              <a:t>for </a:t>
            </a:r>
            <a:r>
              <a:rPr lang="en-US" sz="2400" b="1" i="1" dirty="0" smtClean="0"/>
              <a:t>NF1</a:t>
            </a:r>
            <a:r>
              <a:rPr lang="en-US" sz="2400" b="1" dirty="0" smtClean="0"/>
              <a:t> gene analysis, </a:t>
            </a:r>
            <a:r>
              <a:rPr lang="en-US" sz="2400" b="1" dirty="0"/>
              <a:t>and any positive </a:t>
            </a:r>
            <a:r>
              <a:rPr lang="en-US" sz="2400" b="1" dirty="0" smtClean="0"/>
              <a:t>result has the following clinical implications:</a:t>
            </a:r>
            <a:r>
              <a:rPr lang="en-US" sz="2400" b="1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7500" y="6581001"/>
            <a:ext cx="374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Burgoyne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JCO Precision Oncology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131143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 txBox="1">
            <a:spLocks noChangeArrowheads="1"/>
          </p:cNvSpPr>
          <p:nvPr/>
        </p:nvSpPr>
        <p:spPr>
          <a:xfrm>
            <a:off x="0" y="-1"/>
            <a:ext cx="91440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Slicing the Pie</a:t>
            </a:r>
            <a:r>
              <a:rPr lang="mr-IN" sz="3200" b="1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…</a:t>
            </a:r>
            <a:r>
              <a:rPr lang="en-US" sz="3200" b="1" dirty="0" smtClean="0">
                <a:solidFill>
                  <a:srgbClr val="003487"/>
                </a:solidFill>
                <a:latin typeface="Arial (Headings)"/>
                <a:cs typeface="Arial (Headings)"/>
              </a:rPr>
              <a:t>It’s Time for Personalization</a:t>
            </a:r>
            <a:endParaRPr lang="en-US" sz="3200" b="1" dirty="0">
              <a:solidFill>
                <a:srgbClr val="003487"/>
              </a:solidFill>
              <a:latin typeface="Arial (Headings)"/>
              <a:cs typeface="Arial (Headings)"/>
            </a:endParaRPr>
          </a:p>
        </p:txBody>
      </p:sp>
      <p:sp>
        <p:nvSpPr>
          <p:cNvPr id="3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943100" y="1063567"/>
            <a:ext cx="5257800" cy="5528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6840" y="6315199"/>
            <a:ext cx="1638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Shi </a:t>
            </a:r>
            <a:r>
              <a:rPr lang="en-US" sz="1200" i="1" dirty="0" smtClean="0"/>
              <a:t>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 smtClean="0"/>
              <a:t>JTM</a:t>
            </a:r>
            <a:r>
              <a:rPr lang="en-US" sz="1200" dirty="0" smtClean="0"/>
              <a:t>.</a:t>
            </a:r>
            <a:r>
              <a:rPr lang="en-US" sz="1200" i="1" dirty="0" smtClean="0"/>
              <a:t> </a:t>
            </a:r>
            <a:r>
              <a:rPr lang="en-US" sz="1200" dirty="0" smtClean="0"/>
              <a:t>2016.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80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age result for N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40" y="1824596"/>
            <a:ext cx="1638402" cy="16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194420"/>
            <a:ext cx="2436091" cy="1297179"/>
            <a:chOff x="0" y="247790"/>
            <a:chExt cx="2436091" cy="12971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5000" t="8990" r="3787" b="13586"/>
            <a:stretch/>
          </p:blipFill>
          <p:spPr>
            <a:xfrm rot="2027713">
              <a:off x="891424" y="247790"/>
              <a:ext cx="593750" cy="37232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b="22731"/>
            <a:stretch/>
          </p:blipFill>
          <p:spPr>
            <a:xfrm>
              <a:off x="0" y="415573"/>
              <a:ext cx="2436091" cy="1129396"/>
            </a:xfrm>
            <a:prstGeom prst="rect">
              <a:avLst/>
            </a:prstGeom>
          </p:spPr>
        </p:pic>
      </p:grpSp>
      <p:sp>
        <p:nvSpPr>
          <p:cNvPr id="10" name="AutoShape 2"/>
          <p:cNvSpPr txBox="1">
            <a:spLocks noChangeArrowheads="1"/>
          </p:cNvSpPr>
          <p:nvPr/>
        </p:nvSpPr>
        <p:spPr>
          <a:xfrm>
            <a:off x="279400" y="15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Funding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 descr="mage result for San diego pedal the ca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142" y="1170986"/>
            <a:ext cx="2054644" cy="8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kristen ann carr fund log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 r="5823"/>
          <a:stretch/>
        </p:blipFill>
        <p:spPr bwMode="auto">
          <a:xfrm>
            <a:off x="5975943" y="2313986"/>
            <a:ext cx="2723042" cy="125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40" y="4895688"/>
            <a:ext cx="1228420" cy="15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sdhcancer.org/s/misc/logo.jpg?t=14955610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0" y="3390600"/>
            <a:ext cx="2620116" cy="125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ge result for ssat surger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9" y="1170986"/>
            <a:ext cx="1600370" cy="16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0" descr="mage result for life raft group"/>
          <p:cNvSpPr>
            <a:spLocks noChangeAspect="1" noChangeArrowheads="1"/>
          </p:cNvSpPr>
          <p:nvPr/>
        </p:nvSpPr>
        <p:spPr bwMode="auto">
          <a:xfrm>
            <a:off x="0" y="0"/>
            <a:ext cx="69246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https://res.cloudinary.com/scalefunder/image/fetch/s--wRkyiQ9j--/f_auto,fl_lossy,q_auto/https:/res.cloudinary.com/scalefunder/image/upload/v1493834464/UC_San_Diego/lrfjahwhw2dpd4kqyxhz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9" t="29587" r="23954" b="27578"/>
          <a:stretch/>
        </p:blipFill>
        <p:spPr bwMode="auto">
          <a:xfrm>
            <a:off x="3655447" y="3386884"/>
            <a:ext cx="1469875" cy="1926027"/>
          </a:xfrm>
          <a:prstGeom prst="rect">
            <a:avLst/>
          </a:prstGeom>
          <a:noFill/>
          <a:ln w="635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28296" y="4905160"/>
            <a:ext cx="2980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/>
            <a:r>
              <a:rPr lang="en-US" b="1" dirty="0">
                <a:solidFill>
                  <a:srgbClr val="7030A0"/>
                </a:solidFill>
              </a:rPr>
              <a:t>Anonymous </a:t>
            </a:r>
            <a:r>
              <a:rPr lang="en-US" b="1" dirty="0" smtClean="0">
                <a:solidFill>
                  <a:srgbClr val="7030A0"/>
                </a:solidFill>
              </a:rPr>
              <a:t>Patient-Advocate </a:t>
            </a:r>
            <a:r>
              <a:rPr lang="en-US" b="1" dirty="0">
                <a:solidFill>
                  <a:srgbClr val="7030A0"/>
                </a:solidFill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onors</a:t>
            </a:r>
          </a:p>
          <a:p>
            <a:pPr marL="400050" algn="ctr"/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en-US" b="1" i="1" dirty="0" smtClean="0">
                <a:solidFill>
                  <a:srgbClr val="7030A0"/>
                </a:solidFill>
              </a:rPr>
              <a:t>UCSD Foundation Fund #3661</a:t>
            </a:r>
            <a:r>
              <a:rPr lang="en-US" b="1" dirty="0" smtClean="0">
                <a:solidFill>
                  <a:srgbClr val="7030A0"/>
                </a:solidFill>
              </a:rPr>
              <a:t>)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mage result for ucs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6" y="1434398"/>
            <a:ext cx="1752590" cy="3505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mage result for GIST life raft grou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57" y="5635334"/>
            <a:ext cx="2940454" cy="7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ge result for hope for a cure foundati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674" y="3628221"/>
            <a:ext cx="2697968" cy="12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39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982" y="173182"/>
            <a:ext cx="1554018" cy="1554018"/>
          </a:xfrm>
          <a:prstGeom prst="rect">
            <a:avLst/>
          </a:prstGeom>
        </p:spPr>
      </p:pic>
      <p:sp>
        <p:nvSpPr>
          <p:cNvPr id="6" name="AutoShape 2"/>
          <p:cNvSpPr txBox="1">
            <a:spLocks noChangeArrowheads="1"/>
          </p:cNvSpPr>
          <p:nvPr/>
        </p:nvSpPr>
        <p:spPr>
          <a:xfrm>
            <a:off x="457200" y="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73182"/>
            <a:ext cx="2436091" cy="1634648"/>
            <a:chOff x="0" y="242579"/>
            <a:chExt cx="2436091" cy="1634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5000" t="8990" r="3787" b="13586"/>
            <a:stretch/>
          </p:blipFill>
          <p:spPr>
            <a:xfrm rot="2027713">
              <a:off x="873741" y="242579"/>
              <a:ext cx="487078" cy="30543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5572"/>
              <a:ext cx="2436091" cy="1461655"/>
            </a:xfrm>
            <a:prstGeom prst="rect">
              <a:avLst/>
            </a:prstGeom>
          </p:spPr>
        </p:pic>
      </p:grpSp>
      <p:sp>
        <p:nvSpPr>
          <p:cNvPr id="10" name="AutoShape 2"/>
          <p:cNvSpPr txBox="1">
            <a:spLocks noChangeArrowheads="1"/>
          </p:cNvSpPr>
          <p:nvPr/>
        </p:nvSpPr>
        <p:spPr>
          <a:xfrm>
            <a:off x="279400" y="15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Acknowledgements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800" y="1976704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Sicklick Lab</a:t>
            </a:r>
          </a:p>
          <a:p>
            <a:pPr lvl="1"/>
            <a:r>
              <a:rPr lang="en-US" b="1" dirty="0"/>
              <a:t>Chih-Min </a:t>
            </a:r>
            <a:r>
              <a:rPr lang="en-US" b="1" dirty="0" smtClean="0"/>
              <a:t>Tang</a:t>
            </a:r>
          </a:p>
          <a:p>
            <a:pPr lvl="1"/>
            <a:r>
              <a:rPr lang="en-US" b="1" dirty="0" smtClean="0"/>
              <a:t>Adam Burgoyne</a:t>
            </a:r>
          </a:p>
          <a:p>
            <a:pPr lvl="1"/>
            <a:r>
              <a:rPr lang="en-US" b="1" dirty="0" smtClean="0"/>
              <a:t>Eileen </a:t>
            </a:r>
            <a:r>
              <a:rPr lang="en-US" b="1" dirty="0"/>
              <a:t>Shi</a:t>
            </a:r>
          </a:p>
          <a:p>
            <a:pPr lvl="1"/>
            <a:r>
              <a:rPr lang="en-US" dirty="0" smtClean="0"/>
              <a:t>Mayra Yerba</a:t>
            </a:r>
            <a:endParaRPr lang="en-US" dirty="0"/>
          </a:p>
          <a:p>
            <a:pPr lvl="1"/>
            <a:r>
              <a:rPr lang="en-US" dirty="0" err="1"/>
              <a:t>Sudeep</a:t>
            </a:r>
            <a:r>
              <a:rPr lang="en-US" dirty="0"/>
              <a:t> Banerjee</a:t>
            </a:r>
          </a:p>
          <a:p>
            <a:pPr lvl="1"/>
            <a:r>
              <a:rPr lang="en-US" dirty="0" smtClean="0"/>
              <a:t>Grace Ma</a:t>
            </a:r>
          </a:p>
          <a:p>
            <a:pPr lvl="1"/>
            <a:r>
              <a:rPr lang="en-US" dirty="0" smtClean="0"/>
              <a:t>Taylor Coe</a:t>
            </a:r>
          </a:p>
          <a:p>
            <a:pPr lvl="1"/>
            <a:r>
              <a:rPr lang="en-US" dirty="0" smtClean="0"/>
              <a:t>Kelly </a:t>
            </a:r>
            <a:r>
              <a:rPr lang="en-US" dirty="0" err="1" smtClean="0"/>
              <a:t>Fero</a:t>
            </a:r>
            <a:endParaRPr lang="en-US" dirty="0" smtClean="0"/>
          </a:p>
          <a:p>
            <a:pPr lvl="1"/>
            <a:r>
              <a:rPr lang="en-US" dirty="0" smtClean="0"/>
              <a:t>Tracy Lee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9400" y="502327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OHSU</a:t>
            </a:r>
            <a:endParaRPr lang="en-US" sz="2400" b="1" dirty="0"/>
          </a:p>
          <a:p>
            <a:pPr lvl="1"/>
            <a:r>
              <a:rPr lang="en-US" dirty="0" smtClean="0"/>
              <a:t>Michael Heinrich</a:t>
            </a:r>
          </a:p>
          <a:p>
            <a:pPr lvl="1"/>
            <a:r>
              <a:rPr lang="en-US" dirty="0" smtClean="0"/>
              <a:t>Chris Corless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87700" y="1976770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UCSD</a:t>
            </a:r>
            <a:endParaRPr lang="en-US" sz="2400" b="1" dirty="0"/>
          </a:p>
          <a:p>
            <a:pPr lvl="1"/>
            <a:r>
              <a:rPr lang="en-US" b="1" dirty="0" smtClean="0"/>
              <a:t>Paul Fanta</a:t>
            </a:r>
          </a:p>
          <a:p>
            <a:pPr lvl="1"/>
            <a:r>
              <a:rPr lang="en-US" b="1" dirty="0"/>
              <a:t>Adam Burgoyne</a:t>
            </a:r>
          </a:p>
          <a:p>
            <a:pPr lvl="1"/>
            <a:r>
              <a:rPr lang="en-US" b="1" dirty="0" smtClean="0"/>
              <a:t>Olivier Harismendy</a:t>
            </a:r>
            <a:endParaRPr lang="en-US" b="1" dirty="0"/>
          </a:p>
          <a:p>
            <a:pPr lvl="1"/>
            <a:r>
              <a:rPr lang="en-US" b="1" dirty="0"/>
              <a:t>John Thorson</a:t>
            </a:r>
            <a:br>
              <a:rPr lang="en-US" b="1" dirty="0"/>
            </a:br>
            <a:r>
              <a:rPr lang="en-US" dirty="0" smtClean="0"/>
              <a:t>James </a:t>
            </a:r>
            <a:r>
              <a:rPr lang="en-US" dirty="0"/>
              <a:t>Murphy</a:t>
            </a:r>
          </a:p>
          <a:p>
            <a:pPr lvl="1"/>
            <a:r>
              <a:rPr lang="en-US" dirty="0" smtClean="0"/>
              <a:t>Lisa </a:t>
            </a:r>
            <a:r>
              <a:rPr lang="en-US" dirty="0" err="1" smtClean="0"/>
              <a:t>Madlensky</a:t>
            </a:r>
            <a:endParaRPr lang="en-US" dirty="0"/>
          </a:p>
          <a:p>
            <a:pPr lvl="1"/>
            <a:r>
              <a:rPr lang="en-US" dirty="0" smtClean="0"/>
              <a:t>Elena Martinez</a:t>
            </a:r>
          </a:p>
          <a:p>
            <a:pPr lvl="1"/>
            <a:r>
              <a:rPr lang="en-US" dirty="0" smtClean="0"/>
              <a:t>Dwayne </a:t>
            </a:r>
            <a:r>
              <a:rPr lang="en-US" dirty="0" err="1" smtClean="0"/>
              <a:t>Stupack</a:t>
            </a:r>
            <a:endParaRPr lang="en-US" dirty="0" smtClean="0"/>
          </a:p>
          <a:p>
            <a:pPr lvl="1"/>
            <a:r>
              <a:rPr lang="en-US" dirty="0" smtClean="0"/>
              <a:t>Michael McHale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87700" y="502237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Mayo Clinic</a:t>
            </a:r>
            <a:endParaRPr lang="en-US" sz="2400" b="1" dirty="0"/>
          </a:p>
          <a:p>
            <a:r>
              <a:rPr lang="en-US" dirty="0" smtClean="0"/>
              <a:t>	</a:t>
            </a:r>
            <a:r>
              <a:rPr lang="en-US" dirty="0" err="1" smtClean="0"/>
              <a:t>Tamas</a:t>
            </a:r>
            <a:r>
              <a:rPr lang="en-US" dirty="0" smtClean="0"/>
              <a:t> </a:t>
            </a:r>
            <a:r>
              <a:rPr lang="en-US" dirty="0" err="1" smtClean="0"/>
              <a:t>Ordog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err="1" smtClean="0"/>
              <a:t>Sabriya</a:t>
            </a:r>
            <a:r>
              <a:rPr lang="en-US" dirty="0" smtClean="0"/>
              <a:t> Syed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6223000" y="199530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U of Miami</a:t>
            </a:r>
            <a:endParaRPr lang="en-US" sz="2400" b="1" dirty="0"/>
          </a:p>
          <a:p>
            <a:r>
              <a:rPr lang="en-US" dirty="0" smtClean="0"/>
              <a:t>	Jon Trent</a:t>
            </a:r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6223000" y="2807111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MDACC</a:t>
            </a:r>
            <a:endParaRPr lang="en-US" sz="2400" b="1" dirty="0"/>
          </a:p>
          <a:p>
            <a:r>
              <a:rPr lang="en-US" dirty="0" smtClean="0"/>
              <a:t>	Neeta Somaiah</a:t>
            </a:r>
          </a:p>
          <a:p>
            <a:r>
              <a:rPr lang="en-US" dirty="0" smtClean="0"/>
              <a:t>	David Hong</a:t>
            </a:r>
          </a:p>
          <a:p>
            <a:r>
              <a:rPr lang="en-US" dirty="0" smtClean="0"/>
              <a:t>	Billy Wang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197600" y="414569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MSKCC / U Penn</a:t>
            </a:r>
            <a:endParaRPr lang="en-US" sz="2400" b="1" dirty="0"/>
          </a:p>
          <a:p>
            <a:r>
              <a:rPr lang="en-US" dirty="0" smtClean="0"/>
              <a:t>	Ron DeMatteo</a:t>
            </a:r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6197600" y="5023277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Columbia</a:t>
            </a:r>
            <a:endParaRPr lang="en-US" sz="2400" b="1" dirty="0"/>
          </a:p>
          <a:p>
            <a:r>
              <a:rPr lang="en-US" dirty="0" smtClean="0"/>
              <a:t>	Gary Schwartz</a:t>
            </a:r>
          </a:p>
          <a:p>
            <a:r>
              <a:rPr lang="en-US" dirty="0"/>
              <a:t>	</a:t>
            </a:r>
            <a:r>
              <a:rPr lang="en-US" dirty="0" smtClean="0"/>
              <a:t>Andrea </a:t>
            </a:r>
            <a:r>
              <a:rPr lang="en-US" dirty="0" err="1" smtClean="0"/>
              <a:t>Califano</a:t>
            </a:r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0338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436117"/>
            <a:ext cx="8229600" cy="110664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QUESTIONS</a:t>
            </a:r>
            <a:endParaRPr lang="en-US" sz="4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Subtitle 3"/>
          <p:cNvSpPr>
            <a:spLocks noGrp="1"/>
          </p:cNvSpPr>
          <p:nvPr>
            <p:ph type="subTitle" idx="1"/>
          </p:nvPr>
        </p:nvSpPr>
        <p:spPr>
          <a:xfrm>
            <a:off x="457200" y="3403335"/>
            <a:ext cx="8229600" cy="212592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endParaRPr lang="en-US" sz="12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Jason </a:t>
            </a:r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K. Sicklick, MD, </a:t>
            </a:r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FACS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en-US" sz="32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en-US" sz="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800" u="sng" dirty="0" smtClean="0">
                <a:solidFill>
                  <a:schemeClr val="tx1"/>
                </a:solidFill>
                <a:hlinkClick r:id="rId3"/>
              </a:rPr>
              <a:t>jsicklick@ucsd.edu</a:t>
            </a:r>
            <a:endParaRPr lang="en-US" sz="2800" u="sng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en-US" u="sng" dirty="0" smtClean="0">
              <a:solidFill>
                <a:schemeClr val="tx1"/>
              </a:solidFill>
              <a:hlinkClick r:id="rId4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4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mutation_norm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733550"/>
            <a:ext cx="698042" cy="3846140"/>
          </a:xfrm>
          <a:prstGeom prst="rect">
            <a:avLst/>
          </a:prstGeom>
        </p:spPr>
      </p:pic>
      <p:pic>
        <p:nvPicPr>
          <p:cNvPr id="50" name="Picture 49" descr="mutation_norm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733550"/>
            <a:ext cx="698042" cy="3846140"/>
          </a:xfrm>
          <a:prstGeom prst="rect">
            <a:avLst/>
          </a:prstGeom>
        </p:spPr>
      </p:pic>
      <p:pic>
        <p:nvPicPr>
          <p:cNvPr id="51" name="Picture 50" descr="mutation_norm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733550"/>
            <a:ext cx="698042" cy="3846140"/>
          </a:xfrm>
          <a:prstGeom prst="rect">
            <a:avLst/>
          </a:prstGeom>
        </p:spPr>
      </p:pic>
      <p:pic>
        <p:nvPicPr>
          <p:cNvPr id="53" name="Picture 52" descr="mutation_norm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733550"/>
            <a:ext cx="698042" cy="3846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2060"/>
                </a:solidFill>
              </a:rPr>
              <a:t>Types Of Alterations In Cancer Genes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887138" y="5458968"/>
            <a:ext cx="2203704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A1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solidFill>
                  <a:srgbClr val="FF3743"/>
                </a:solidFill>
                <a:latin typeface="+mj-lt"/>
                <a:cs typeface="Arial" pitchFamily="34" charset="0"/>
              </a:rPr>
              <a:t>Rearrangements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A1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solidFill>
                  <a:srgbClr val="FF3743"/>
                </a:solidFill>
                <a:latin typeface="+mj-lt"/>
                <a:cs typeface="Arial" pitchFamily="34" charset="0"/>
              </a:rPr>
              <a:t>Fusions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3743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352800" y="5458968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A1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solidFill>
                  <a:srgbClr val="5A9608"/>
                </a:solidFill>
                <a:latin typeface="+mj-lt"/>
                <a:cs typeface="Arial" pitchFamily="34" charset="0"/>
              </a:rPr>
              <a:t>Substitutions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A1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9608"/>
                </a:solidFill>
                <a:effectLst/>
                <a:uLnTx/>
                <a:uFillTx/>
                <a:latin typeface="+mj-lt"/>
                <a:cs typeface="Arial" pitchFamily="34" charset="0"/>
              </a:rPr>
              <a:t>(Missense)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A9608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1752600" y="545042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buClr>
                <a:srgbClr val="55AA11"/>
              </a:buClr>
              <a:defRPr/>
            </a:pPr>
            <a:r>
              <a:rPr lang="en-US" sz="1600" b="1" dirty="0">
                <a:solidFill>
                  <a:srgbClr val="5A9608"/>
                </a:solidFill>
                <a:latin typeface="+mj-lt"/>
                <a:cs typeface="Arial" pitchFamily="34" charset="0"/>
              </a:rPr>
              <a:t>Copy number</a:t>
            </a:r>
          </a:p>
          <a:p>
            <a:pPr marL="342900" lvl="0" indent="-342900" algn="ctr">
              <a:buClr>
                <a:srgbClr val="55AA11"/>
              </a:buClr>
              <a:defRPr/>
            </a:pPr>
            <a:r>
              <a:rPr lang="en-US" sz="1600" b="1" dirty="0">
                <a:solidFill>
                  <a:srgbClr val="5A9608"/>
                </a:solidFill>
                <a:latin typeface="+mj-lt"/>
                <a:cs typeface="Arial" pitchFamily="34" charset="0"/>
              </a:rPr>
              <a:t>alterations</a:t>
            </a:r>
          </a:p>
        </p:txBody>
      </p:sp>
      <p:pic>
        <p:nvPicPr>
          <p:cNvPr id="38" name="Picture 37" descr="mutation_copynumAlter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4300" y="1339856"/>
            <a:ext cx="788777" cy="4041842"/>
          </a:xfrm>
          <a:prstGeom prst="rect">
            <a:avLst/>
          </a:prstGeom>
        </p:spPr>
      </p:pic>
      <p:pic>
        <p:nvPicPr>
          <p:cNvPr id="40" name="Picture 39" descr="mutation_dele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1733476"/>
            <a:ext cx="596101" cy="3628441"/>
          </a:xfrm>
          <a:prstGeom prst="rect">
            <a:avLst/>
          </a:prstGeom>
        </p:spPr>
      </p:pic>
      <p:pic>
        <p:nvPicPr>
          <p:cNvPr id="41" name="Picture 40" descr="mutation_insert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9740" y="1469137"/>
            <a:ext cx="788715" cy="3887601"/>
          </a:xfrm>
          <a:prstGeom prst="rect">
            <a:avLst/>
          </a:prstGeom>
        </p:spPr>
      </p:pic>
      <p:pic>
        <p:nvPicPr>
          <p:cNvPr id="42" name="Picture 41" descr="mutation_norm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742296"/>
            <a:ext cx="698042" cy="3846140"/>
          </a:xfrm>
          <a:prstGeom prst="rect">
            <a:avLst/>
          </a:prstGeom>
        </p:spPr>
      </p:pic>
      <p:pic>
        <p:nvPicPr>
          <p:cNvPr id="43" name="Picture 42" descr="mutation_substituti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48100" y="1658710"/>
            <a:ext cx="803439" cy="3701007"/>
          </a:xfrm>
          <a:prstGeom prst="rect">
            <a:avLst/>
          </a:prstGeom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381000" y="5423682"/>
            <a:ext cx="1066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buClr>
                <a:srgbClr val="55AA11"/>
              </a:buClr>
              <a:defRPr/>
            </a:pPr>
            <a:r>
              <a:rPr lang="en-US" sz="1600" b="1" dirty="0">
                <a:solidFill>
                  <a:srgbClr val="5A9608"/>
                </a:solidFill>
                <a:latin typeface="+mj-lt"/>
                <a:cs typeface="Arial" pitchFamily="34" charset="0"/>
              </a:rPr>
              <a:t>Normal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05400" y="5458968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A9608"/>
                </a:solidFill>
                <a:latin typeface="+mj-lt"/>
                <a:cs typeface="Arial" pitchFamily="34" charset="0"/>
              </a:rPr>
              <a:t>Insertions and deletions</a:t>
            </a:r>
          </a:p>
        </p:txBody>
      </p:sp>
      <p:pic>
        <p:nvPicPr>
          <p:cNvPr id="24" name="Picture 23" descr="mutation_rarrangement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21759" y="1679449"/>
            <a:ext cx="667231" cy="1903419"/>
          </a:xfrm>
          <a:prstGeom prst="rect">
            <a:avLst/>
          </a:prstGeom>
        </p:spPr>
      </p:pic>
      <p:pic>
        <p:nvPicPr>
          <p:cNvPr id="28" name="Picture 27" descr="mutation_rarrangement2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55159" y="1679448"/>
            <a:ext cx="667231" cy="1986179"/>
          </a:xfrm>
          <a:prstGeom prst="rect">
            <a:avLst/>
          </a:prstGeom>
        </p:spPr>
      </p:pic>
      <p:pic>
        <p:nvPicPr>
          <p:cNvPr id="22" name="Picture 21" descr="mutation_rarrangement1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9000" y="3205580"/>
            <a:ext cx="749990" cy="2115489"/>
          </a:xfrm>
          <a:prstGeom prst="rect">
            <a:avLst/>
          </a:prstGeom>
        </p:spPr>
      </p:pic>
      <p:pic>
        <p:nvPicPr>
          <p:cNvPr id="26" name="Picture 25" descr="mutation_rarrangement2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55159" y="3122825"/>
            <a:ext cx="698266" cy="2198243"/>
          </a:xfrm>
          <a:prstGeom prst="rect">
            <a:avLst/>
          </a:prstGeom>
        </p:spPr>
      </p:pic>
      <p:pic>
        <p:nvPicPr>
          <p:cNvPr id="44" name="Picture 43" descr="arrow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861831">
            <a:off x="7553387" y="2528156"/>
            <a:ext cx="623503" cy="623503"/>
          </a:xfrm>
          <a:prstGeom prst="rect">
            <a:avLst/>
          </a:prstGeom>
        </p:spPr>
      </p:pic>
      <p:pic>
        <p:nvPicPr>
          <p:cNvPr id="54" name="Picture 53" descr="mutation_norm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735509"/>
            <a:ext cx="698042" cy="3846140"/>
          </a:xfrm>
          <a:prstGeom prst="rect">
            <a:avLst/>
          </a:prstGeom>
        </p:spPr>
      </p:pic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533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19653 -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37153 -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0.5309 -1.85185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58056 -1.85185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73889 -3.33333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01684 -0.02893 C 0.02032 -0.03564 0.02552 -0.03912 0.03108 -0.03912 C 0.03733 -0.03912 0.04236 -0.03564 0.04584 -0.02893 L 0.06285 -4.81481E-6 " pathEditMode="relative" rAng="0" ptsTypes="FffFF">
                                      <p:cBhvr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1667 0.01204 C -0.02031 0.01482 -0.02552 0.01644 -0.0309 0.01644 C -0.03715 0.01644 -0.04201 0.01482 -0.04566 0.01204 L -0.06215 -4.81481E-6 " pathEditMode="relative" rAng="0" ptsTypes="FffFF">
                                      <p:cBhvr>
                                        <p:cTn id="9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7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subversion\client_projects\FoundationMedicine\FMD0002\nonMed\processed\target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066800"/>
            <a:ext cx="9144000" cy="32003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The Shift Toward Targeted Therapy</a:t>
            </a:r>
          </a:p>
        </p:txBody>
      </p:sp>
      <p:grpSp>
        <p:nvGrpSpPr>
          <p:cNvPr id="6" name="Group 32"/>
          <p:cNvGrpSpPr/>
          <p:nvPr/>
        </p:nvGrpSpPr>
        <p:grpSpPr>
          <a:xfrm>
            <a:off x="0" y="1062784"/>
            <a:ext cx="8915400" cy="461216"/>
            <a:chOff x="0" y="3577384"/>
            <a:chExt cx="8915400" cy="461216"/>
          </a:xfrm>
        </p:grpSpPr>
        <p:sp>
          <p:nvSpPr>
            <p:cNvPr id="38" name="Rectangle 37"/>
            <p:cNvSpPr/>
            <p:nvPr/>
          </p:nvSpPr>
          <p:spPr>
            <a:xfrm>
              <a:off x="0" y="3581400"/>
              <a:ext cx="2895600" cy="457200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ontent Placeholder 6"/>
            <p:cNvSpPr txBox="1">
              <a:spLocks/>
            </p:cNvSpPr>
            <p:nvPr/>
          </p:nvSpPr>
          <p:spPr>
            <a:xfrm>
              <a:off x="228600" y="3619500"/>
              <a:ext cx="4038600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>
                <a:spcBef>
                  <a:spcPct val="20000"/>
                </a:spcBef>
                <a:buClr>
                  <a:srgbClr val="55AA11"/>
                </a:buClr>
              </a:pPr>
              <a:r>
                <a:rPr lang="en-US" sz="2000" b="1" dirty="0">
                  <a:solidFill>
                    <a:srgbClr val="0095D5"/>
                  </a:solidFill>
                  <a:latin typeface="+mj-lt"/>
                  <a:cs typeface="Arial" pitchFamily="34" charset="0"/>
                </a:rPr>
                <a:t>Chemotherapy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5D5"/>
                </a:solidFill>
                <a:effectLst/>
                <a:uLnTx/>
                <a:uFillTx/>
                <a:latin typeface="+mj-lt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99519" y="3577384"/>
              <a:ext cx="2906486" cy="457200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Content Placeholder 6"/>
            <p:cNvSpPr txBox="1">
              <a:spLocks/>
            </p:cNvSpPr>
            <p:nvPr/>
          </p:nvSpPr>
          <p:spPr>
            <a:xfrm>
              <a:off x="4876800" y="3619500"/>
              <a:ext cx="4038600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>
                <a:spcBef>
                  <a:spcPct val="20000"/>
                </a:spcBef>
                <a:buClr>
                  <a:srgbClr val="55AA11"/>
                </a:buClr>
              </a:pPr>
              <a:r>
                <a:rPr lang="en-US" sz="2000" b="1" dirty="0">
                  <a:solidFill>
                    <a:srgbClr val="5A9608"/>
                  </a:solidFill>
                  <a:latin typeface="+mj-lt"/>
                  <a:cs typeface="Arial" pitchFamily="34" charset="0"/>
                </a:rPr>
                <a:t>Targeted Therapy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A9608"/>
                </a:solidFill>
                <a:effectLst/>
                <a:uLnTx/>
                <a:uFillTx/>
                <a:latin typeface="+mj-lt"/>
                <a:cs typeface="Arial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568428" y="1066800"/>
            <a:ext cx="79772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637314" y="4343400"/>
            <a:ext cx="4506686" cy="2057400"/>
          </a:xfrm>
          <a:prstGeom prst="rect">
            <a:avLst/>
          </a:prstGeom>
          <a:solidFill>
            <a:srgbClr val="5A9608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-1" y="4343400"/>
            <a:ext cx="4598895" cy="2057400"/>
          </a:xfrm>
          <a:prstGeom prst="rect">
            <a:avLst/>
          </a:prstGeom>
          <a:solidFill>
            <a:srgbClr val="0095D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6"/>
          <p:cNvSpPr txBox="1">
            <a:spLocks/>
          </p:cNvSpPr>
          <p:nvPr/>
        </p:nvSpPr>
        <p:spPr>
          <a:xfrm>
            <a:off x="152400" y="5029200"/>
            <a:ext cx="44196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Clr>
                <a:srgbClr val="55AA11"/>
              </a:buClr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35" name="Content Placeholder 6"/>
          <p:cNvSpPr txBox="1">
            <a:spLocks/>
          </p:cNvSpPr>
          <p:nvPr/>
        </p:nvSpPr>
        <p:spPr>
          <a:xfrm>
            <a:off x="4800600" y="4343400"/>
            <a:ext cx="42672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7663" lvl="0" indent="-347663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In personalized medicine, clinicians use biomarkers to predict a patient's response to therapy</a:t>
            </a:r>
          </a:p>
          <a:p>
            <a:pPr marL="347663" indent="-347663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Patients are more likely to get therapies with the greatest impact which often have fewer side effects</a:t>
            </a:r>
          </a:p>
          <a:p>
            <a:pPr marL="347663" lvl="0" indent="-347663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7" name="Content Placeholder 6"/>
          <p:cNvSpPr txBox="1">
            <a:spLocks/>
          </p:cNvSpPr>
          <p:nvPr/>
        </p:nvSpPr>
        <p:spPr>
          <a:xfrm>
            <a:off x="4800600" y="5334000"/>
            <a:ext cx="4191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Clr>
                <a:srgbClr val="55AA11"/>
              </a:buClr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32" name="Content Placeholder 6"/>
          <p:cNvSpPr txBox="1">
            <a:spLocks/>
          </p:cNvSpPr>
          <p:nvPr/>
        </p:nvSpPr>
        <p:spPr>
          <a:xfrm>
            <a:off x="152400" y="4343400"/>
            <a:ext cx="41910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8925" lvl="0" indent="-288925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Anticancer drugs may be highly effective in some, but less effective in others</a:t>
            </a:r>
          </a:p>
          <a:p>
            <a:pPr marL="288925" indent="-288925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Patients encounter side effects which are often significant</a:t>
            </a:r>
          </a:p>
          <a:p>
            <a:pPr marL="288925" lvl="0" indent="-288925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279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Advantages Of </a:t>
            </a:r>
            <a:r>
              <a:rPr lang="en-US" sz="2800" dirty="0" smtClean="0">
                <a:solidFill>
                  <a:srgbClr val="002060"/>
                </a:solidFill>
              </a:rPr>
              <a:t>Comprehensive Genomic Profiling (CPG) vs. Traditional Hot Spot Testing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4953000" y="1524000"/>
            <a:ext cx="38100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8925" lvl="0" indent="-288925">
              <a:spcBef>
                <a:spcPct val="20000"/>
              </a:spcBef>
              <a:buClr>
                <a:srgbClr val="D7492A"/>
              </a:buClr>
            </a:pPr>
            <a:r>
              <a:rPr lang="en-US" b="1" dirty="0" smtClean="0">
                <a:solidFill>
                  <a:srgbClr val="F26F19"/>
                </a:solidFill>
                <a:latin typeface="+mj-lt"/>
                <a:cs typeface="Arial" pitchFamily="34" charset="0"/>
              </a:rPr>
              <a:t>CGP</a:t>
            </a:r>
            <a:endParaRPr lang="en-US" b="1" noProof="0" dirty="0">
              <a:solidFill>
                <a:srgbClr val="F26F19"/>
              </a:solidFill>
              <a:latin typeface="+mj-lt"/>
              <a:cs typeface="Arial" pitchFamily="34" charset="0"/>
            </a:endParaRPr>
          </a:p>
          <a:p>
            <a:pPr marL="746125" lvl="1" indent="-288925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600" dirty="0">
                <a:cs typeface="Arial" pitchFamily="34" charset="0"/>
              </a:rPr>
              <a:t>Able to identify hundreds of clinically relevant mutations </a:t>
            </a:r>
            <a:br>
              <a:rPr lang="en-US" sz="1600" dirty="0">
                <a:cs typeface="Arial" pitchFamily="34" charset="0"/>
              </a:rPr>
            </a:br>
            <a:r>
              <a:rPr lang="en-US" sz="1600" dirty="0">
                <a:cs typeface="Arial" pitchFamily="34" charset="0"/>
              </a:rPr>
              <a:t>at once</a:t>
            </a:r>
          </a:p>
          <a:p>
            <a:pPr marL="746125" lvl="1" indent="-288925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kumimoji="0" lang="en-US" sz="1600" i="0" u="none" strike="noStrike" kern="1200" cap="none" spc="0" normalizeH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Allows the opportunity to identify all alterations</a:t>
            </a:r>
          </a:p>
          <a:p>
            <a:pPr marL="746125" lvl="1" indent="-288925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600" dirty="0">
                <a:cs typeface="Arial" pitchFamily="34" charset="0"/>
              </a:rPr>
              <a:t>Tissue sparing</a:t>
            </a:r>
            <a:endParaRPr kumimoji="0" lang="en-US" sz="1600" i="0" u="none" strike="noStrike" kern="1200" cap="none" spc="0" normalizeH="0" dirty="0">
              <a:ln>
                <a:noFill/>
              </a:ln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533400" y="1524000"/>
            <a:ext cx="4038600" cy="274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8925" lvl="0" indent="-288925">
              <a:spcBef>
                <a:spcPct val="20000"/>
              </a:spcBef>
              <a:buClr>
                <a:srgbClr val="D7492A"/>
              </a:buClr>
            </a:pPr>
            <a:r>
              <a:rPr lang="en-US" b="1" noProof="0" dirty="0">
                <a:solidFill>
                  <a:srgbClr val="F26F19"/>
                </a:solidFill>
                <a:latin typeface="+mj-lt"/>
                <a:cs typeface="Arial" pitchFamily="34" charset="0"/>
              </a:rPr>
              <a:t>Hot Spot or Single-Marker Testing</a:t>
            </a:r>
          </a:p>
          <a:p>
            <a:pPr marL="746125" lvl="1" indent="-288925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kumimoji="0" lang="en-US" sz="1600" i="0" u="none" strike="noStrike" kern="1200" cap="none" spc="0" normalizeH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Misses some types of mutations (</a:t>
            </a:r>
            <a:r>
              <a:rPr lang="en-US" sz="1600" dirty="0" smtClean="0">
                <a:cs typeface="Arial" pitchFamily="34" charset="0"/>
              </a:rPr>
              <a:t>rearrangement</a:t>
            </a:r>
            <a:r>
              <a:rPr kumimoji="0" lang="en-US" sz="16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s/fusions, </a:t>
            </a:r>
            <a:r>
              <a:rPr kumimoji="0" lang="en-US" sz="1600" i="0" u="none" strike="noStrike" kern="1200" cap="none" spc="0" normalizeH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copy number alterations)</a:t>
            </a:r>
          </a:p>
          <a:p>
            <a:pPr marL="746125" lvl="1" indent="-288925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600" dirty="0">
                <a:cs typeface="Arial" pitchFamily="34" charset="0"/>
              </a:rPr>
              <a:t>Limited number of alterations screened at once</a:t>
            </a:r>
          </a:p>
          <a:p>
            <a:pPr marL="746125" lvl="1" indent="-288925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kumimoji="0" lang="en-US" sz="1600" i="0" u="none" strike="noStrike" kern="1200" cap="none" spc="0" normalizeH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Results are specific for the test used: need to know ahead of time what questions to ask</a:t>
            </a:r>
          </a:p>
          <a:p>
            <a:pPr marL="746125" lvl="1" indent="-288925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600" dirty="0">
                <a:cs typeface="Arial" pitchFamily="34" charset="0"/>
              </a:rPr>
              <a:t>Exhausts tissue</a:t>
            </a:r>
            <a:endParaRPr kumimoji="0" lang="en-US" sz="1600" i="0" u="none" strike="noStrike" kern="1200" cap="none" spc="0" normalizeH="0" dirty="0">
              <a:ln>
                <a:noFill/>
              </a:ln>
              <a:effectLst/>
              <a:uLnTx/>
              <a:uFillTx/>
              <a:cs typeface="Arial" pitchFamily="34" charset="0"/>
            </a:endParaRPr>
          </a:p>
        </p:txBody>
      </p:sp>
      <p:pic>
        <p:nvPicPr>
          <p:cNvPr id="8" name="Picture 7" descr="chromosome_F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2903" y="4114800"/>
            <a:ext cx="1508097" cy="1951458"/>
          </a:xfrm>
          <a:prstGeom prst="rect">
            <a:avLst/>
          </a:prstGeom>
        </p:spPr>
      </p:pic>
      <p:pic>
        <p:nvPicPr>
          <p:cNvPr id="9" name="Picture 8" descr="IHC_antibod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38731">
            <a:off x="1474855" y="4614111"/>
            <a:ext cx="1645730" cy="2128506"/>
          </a:xfrm>
          <a:prstGeom prst="rect">
            <a:avLst/>
          </a:prstGeom>
        </p:spPr>
      </p:pic>
      <p:pic>
        <p:nvPicPr>
          <p:cNvPr id="10" name="Picture 2" descr="C:\subversion\client_projects\FoundationMedicine\FMD0002\nonMed\processed\dnaStraight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9978684">
            <a:off x="-25225" y="4281779"/>
            <a:ext cx="2426709" cy="1416471"/>
          </a:xfrm>
          <a:prstGeom prst="rect">
            <a:avLst/>
          </a:prstGeom>
          <a:noFill/>
        </p:spPr>
      </p:pic>
      <p:pic>
        <p:nvPicPr>
          <p:cNvPr id="11" name="Picture 10" descr="gen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3962400"/>
            <a:ext cx="3200400" cy="2401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10400" y="4323303"/>
            <a:ext cx="1905000" cy="11949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01600" dist="38100" dir="2700000" sx="101000" sy="101000" algn="tl" rotWithShape="0">
              <a:prstClr val="black">
                <a:alpha val="60000"/>
              </a:prstClr>
            </a:outerShdw>
          </a:effectLst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380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sy-seal">
  <a:themeElements>
    <a:clrScheme name="Custom 5">
      <a:dk1>
        <a:srgbClr val="262626"/>
      </a:dk1>
      <a:lt1>
        <a:sysClr val="window" lastClr="FFFFFF"/>
      </a:lt1>
      <a:dk2>
        <a:srgbClr val="569BBE"/>
      </a:dk2>
      <a:lt2>
        <a:srgbClr val="FFFFFF"/>
      </a:lt2>
      <a:accent1>
        <a:srgbClr val="00245D"/>
      </a:accent1>
      <a:accent2>
        <a:srgbClr val="6A85BA"/>
      </a:accent2>
      <a:accent3>
        <a:srgbClr val="59B297"/>
      </a:accent3>
      <a:accent4>
        <a:srgbClr val="24ADAE"/>
      </a:accent4>
      <a:accent5>
        <a:srgbClr val="A1BF87"/>
      </a:accent5>
      <a:accent6>
        <a:srgbClr val="4D361E"/>
      </a:accent6>
      <a:hlink>
        <a:srgbClr val="00369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5">
    <a:dk1>
      <a:srgbClr val="262626"/>
    </a:dk1>
    <a:lt1>
      <a:sysClr val="window" lastClr="FFFFFF"/>
    </a:lt1>
    <a:dk2>
      <a:srgbClr val="569BBE"/>
    </a:dk2>
    <a:lt2>
      <a:srgbClr val="FFFFFF"/>
    </a:lt2>
    <a:accent1>
      <a:srgbClr val="00245D"/>
    </a:accent1>
    <a:accent2>
      <a:srgbClr val="6A85BA"/>
    </a:accent2>
    <a:accent3>
      <a:srgbClr val="59B297"/>
    </a:accent3>
    <a:accent4>
      <a:srgbClr val="24ADAE"/>
    </a:accent4>
    <a:accent5>
      <a:srgbClr val="A1BF87"/>
    </a:accent5>
    <a:accent6>
      <a:srgbClr val="4D361E"/>
    </a:accent6>
    <a:hlink>
      <a:srgbClr val="003699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9987</TotalTime>
  <Words>3644</Words>
  <Application>Microsoft Macintosh PowerPoint</Application>
  <PresentationFormat>On-screen Show (4:3)</PresentationFormat>
  <Paragraphs>1031</Paragraphs>
  <Slides>69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hsy-seal</vt:lpstr>
      <vt:lpstr>PowerPoint Presentation</vt:lpstr>
      <vt:lpstr>Genomics 101</vt:lpstr>
      <vt:lpstr>Genomics 101</vt:lpstr>
      <vt:lpstr>Cancer Is A Disease Of The Genome</vt:lpstr>
      <vt:lpstr>How Gene Alterations Can Cause Cancer</vt:lpstr>
      <vt:lpstr>Cancer Related Genes</vt:lpstr>
      <vt:lpstr>Types Of Alterations In Cancer Genes</vt:lpstr>
      <vt:lpstr>The Shift Toward Targeted Therapy</vt:lpstr>
      <vt:lpstr>Advantages Of Comprehensive Genomic Profiling (CPG) vs. Traditional Hot Spot Testing</vt:lpstr>
      <vt:lpstr>CPG vs. Hot Spot</vt:lpstr>
      <vt:lpstr>Cancer Related Genes in GIST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>UCSD - Dept. of Surgery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Sicklick</dc:creator>
  <cp:lastModifiedBy>Ginger Sawyer</cp:lastModifiedBy>
  <cp:revision>1085</cp:revision>
  <dcterms:created xsi:type="dcterms:W3CDTF">2012-02-13T17:29:28Z</dcterms:created>
  <dcterms:modified xsi:type="dcterms:W3CDTF">2017-09-21T19:02:17Z</dcterms:modified>
</cp:coreProperties>
</file>