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embeddings/oleObject4.bin" ContentType="application/vnd.openxmlformats-officedocument.oleObject"/>
  <Override PartName="/ppt/notesSlides/notesSlide80.xml" ContentType="application/vnd.openxmlformats-officedocument.presentationml.notesSlide+xml"/>
  <Override PartName="/ppt/embeddings/oleObject5.bin" ContentType="application/vnd.openxmlformats-officedocument.oleObject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3" r:id="rId7"/>
    <p:sldMasterId id="2147483746" r:id="rId8"/>
    <p:sldMasterId id="2147483758" r:id="rId9"/>
    <p:sldMasterId id="2147483770" r:id="rId10"/>
  </p:sldMasterIdLst>
  <p:notesMasterIdLst>
    <p:notesMasterId r:id="rId152"/>
  </p:notesMasterIdLst>
  <p:sldIdLst>
    <p:sldId id="418" r:id="rId11"/>
    <p:sldId id="705" r:id="rId12"/>
    <p:sldId id="707" r:id="rId13"/>
    <p:sldId id="706" r:id="rId14"/>
    <p:sldId id="708" r:id="rId15"/>
    <p:sldId id="709" r:id="rId16"/>
    <p:sldId id="710" r:id="rId17"/>
    <p:sldId id="716" r:id="rId18"/>
    <p:sldId id="714" r:id="rId19"/>
    <p:sldId id="715" r:id="rId20"/>
    <p:sldId id="712" r:id="rId21"/>
    <p:sldId id="711" r:id="rId22"/>
    <p:sldId id="713" r:id="rId23"/>
    <p:sldId id="550" r:id="rId24"/>
    <p:sldId id="551" r:id="rId25"/>
    <p:sldId id="557" r:id="rId26"/>
    <p:sldId id="558" r:id="rId27"/>
    <p:sldId id="559" r:id="rId28"/>
    <p:sldId id="560" r:id="rId29"/>
    <p:sldId id="561" r:id="rId30"/>
    <p:sldId id="562" r:id="rId31"/>
    <p:sldId id="563" r:id="rId32"/>
    <p:sldId id="564" r:id="rId33"/>
    <p:sldId id="565" r:id="rId34"/>
    <p:sldId id="566" r:id="rId35"/>
    <p:sldId id="567" r:id="rId36"/>
    <p:sldId id="568" r:id="rId37"/>
    <p:sldId id="569" r:id="rId38"/>
    <p:sldId id="552" r:id="rId39"/>
    <p:sldId id="555" r:id="rId40"/>
    <p:sldId id="554" r:id="rId41"/>
    <p:sldId id="556" r:id="rId42"/>
    <p:sldId id="553" r:id="rId43"/>
    <p:sldId id="570" r:id="rId44"/>
    <p:sldId id="571" r:id="rId45"/>
    <p:sldId id="572" r:id="rId46"/>
    <p:sldId id="573" r:id="rId47"/>
    <p:sldId id="576" r:id="rId48"/>
    <p:sldId id="577" r:id="rId49"/>
    <p:sldId id="578" r:id="rId50"/>
    <p:sldId id="579" r:id="rId51"/>
    <p:sldId id="580" r:id="rId52"/>
    <p:sldId id="581" r:id="rId53"/>
    <p:sldId id="582" r:id="rId54"/>
    <p:sldId id="583" r:id="rId55"/>
    <p:sldId id="584" r:id="rId56"/>
    <p:sldId id="585" r:id="rId57"/>
    <p:sldId id="586" r:id="rId58"/>
    <p:sldId id="587" r:id="rId59"/>
    <p:sldId id="590" r:id="rId60"/>
    <p:sldId id="591" r:id="rId61"/>
    <p:sldId id="592" r:id="rId62"/>
    <p:sldId id="593" r:id="rId63"/>
    <p:sldId id="594" r:id="rId64"/>
    <p:sldId id="595" r:id="rId65"/>
    <p:sldId id="596" r:id="rId66"/>
    <p:sldId id="629" r:id="rId67"/>
    <p:sldId id="598" r:id="rId68"/>
    <p:sldId id="599" r:id="rId69"/>
    <p:sldId id="601" r:id="rId70"/>
    <p:sldId id="679" r:id="rId71"/>
    <p:sldId id="616" r:id="rId72"/>
    <p:sldId id="617" r:id="rId73"/>
    <p:sldId id="618" r:id="rId74"/>
    <p:sldId id="619" r:id="rId75"/>
    <p:sldId id="620" r:id="rId76"/>
    <p:sldId id="621" r:id="rId77"/>
    <p:sldId id="622" r:id="rId78"/>
    <p:sldId id="623" r:id="rId79"/>
    <p:sldId id="625" r:id="rId80"/>
    <p:sldId id="626" r:id="rId81"/>
    <p:sldId id="698" r:id="rId82"/>
    <p:sldId id="699" r:id="rId83"/>
    <p:sldId id="655" r:id="rId84"/>
    <p:sldId id="660" r:id="rId85"/>
    <p:sldId id="656" r:id="rId86"/>
    <p:sldId id="657" r:id="rId87"/>
    <p:sldId id="658" r:id="rId88"/>
    <p:sldId id="627" r:id="rId89"/>
    <p:sldId id="628" r:id="rId90"/>
    <p:sldId id="662" r:id="rId91"/>
    <p:sldId id="663" r:id="rId92"/>
    <p:sldId id="664" r:id="rId93"/>
    <p:sldId id="665" r:id="rId94"/>
    <p:sldId id="666" r:id="rId95"/>
    <p:sldId id="667" r:id="rId96"/>
    <p:sldId id="669" r:id="rId97"/>
    <p:sldId id="670" r:id="rId98"/>
    <p:sldId id="602" r:id="rId99"/>
    <p:sldId id="610" r:id="rId100"/>
    <p:sldId id="609" r:id="rId101"/>
    <p:sldId id="611" r:id="rId102"/>
    <p:sldId id="605" r:id="rId103"/>
    <p:sldId id="362" r:id="rId104"/>
    <p:sldId id="597" r:id="rId105"/>
    <p:sldId id="603" r:id="rId106"/>
    <p:sldId id="606" r:id="rId107"/>
    <p:sldId id="607" r:id="rId108"/>
    <p:sldId id="608" r:id="rId109"/>
    <p:sldId id="612" r:id="rId110"/>
    <p:sldId id="613" r:id="rId111"/>
    <p:sldId id="614" r:id="rId112"/>
    <p:sldId id="681" r:id="rId113"/>
    <p:sldId id="694" r:id="rId114"/>
    <p:sldId id="697" r:id="rId115"/>
    <p:sldId id="702" r:id="rId116"/>
    <p:sldId id="701" r:id="rId117"/>
    <p:sldId id="703" r:id="rId118"/>
    <p:sldId id="704" r:id="rId119"/>
    <p:sldId id="680" r:id="rId120"/>
    <p:sldId id="682" r:id="rId121"/>
    <p:sldId id="683" r:id="rId122"/>
    <p:sldId id="685" r:id="rId123"/>
    <p:sldId id="686" r:id="rId124"/>
    <p:sldId id="687" r:id="rId125"/>
    <p:sldId id="688" r:id="rId126"/>
    <p:sldId id="689" r:id="rId127"/>
    <p:sldId id="690" r:id="rId128"/>
    <p:sldId id="691" r:id="rId129"/>
    <p:sldId id="700" r:id="rId130"/>
    <p:sldId id="696" r:id="rId131"/>
    <p:sldId id="695" r:id="rId132"/>
    <p:sldId id="692" r:id="rId133"/>
    <p:sldId id="693" r:id="rId134"/>
    <p:sldId id="634" r:id="rId135"/>
    <p:sldId id="541" r:id="rId136"/>
    <p:sldId id="542" r:id="rId137"/>
    <p:sldId id="543" r:id="rId138"/>
    <p:sldId id="529" r:id="rId139"/>
    <p:sldId id="530" r:id="rId140"/>
    <p:sldId id="531" r:id="rId141"/>
    <p:sldId id="532" r:id="rId142"/>
    <p:sldId id="533" r:id="rId143"/>
    <p:sldId id="534" r:id="rId144"/>
    <p:sldId id="535" r:id="rId145"/>
    <p:sldId id="470" r:id="rId146"/>
    <p:sldId id="464" r:id="rId147"/>
    <p:sldId id="482" r:id="rId148"/>
    <p:sldId id="483" r:id="rId149"/>
    <p:sldId id="674" r:id="rId150"/>
    <p:sldId id="678" r:id="rId1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06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1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316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421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526" algn="l" defTabSz="91421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2630" algn="l" defTabSz="91421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199736" algn="l" defTabSz="91421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6841" algn="l" defTabSz="91421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FF00"/>
    <a:srgbClr val="5F5F5F"/>
    <a:srgbClr val="000099"/>
    <a:srgbClr val="003399"/>
    <a:srgbClr val="0033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48" autoAdjust="0"/>
    <p:restoredTop sz="90929"/>
  </p:normalViewPr>
  <p:slideViewPr>
    <p:cSldViewPr>
      <p:cViewPr varScale="1">
        <p:scale>
          <a:sx n="79" d="100"/>
          <a:sy n="79" d="100"/>
        </p:scale>
        <p:origin x="-16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32.xml"/><Relationship Id="rId143" Type="http://schemas.openxmlformats.org/officeDocument/2006/relationships/slide" Target="slides/slide133.xml"/><Relationship Id="rId144" Type="http://schemas.openxmlformats.org/officeDocument/2006/relationships/slide" Target="slides/slide134.xml"/><Relationship Id="rId145" Type="http://schemas.openxmlformats.org/officeDocument/2006/relationships/slide" Target="slides/slide135.xml"/><Relationship Id="rId146" Type="http://schemas.openxmlformats.org/officeDocument/2006/relationships/slide" Target="slides/slide136.xml"/><Relationship Id="rId147" Type="http://schemas.openxmlformats.org/officeDocument/2006/relationships/slide" Target="slides/slide137.xml"/><Relationship Id="rId148" Type="http://schemas.openxmlformats.org/officeDocument/2006/relationships/slide" Target="slides/slide138.xml"/><Relationship Id="rId149" Type="http://schemas.openxmlformats.org/officeDocument/2006/relationships/slide" Target="slides/slide13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80" Type="http://schemas.openxmlformats.org/officeDocument/2006/relationships/slide" Target="slides/slide70.xml"/><Relationship Id="rId81" Type="http://schemas.openxmlformats.org/officeDocument/2006/relationships/slide" Target="slides/slide71.xml"/><Relationship Id="rId82" Type="http://schemas.openxmlformats.org/officeDocument/2006/relationships/slide" Target="slides/slide72.xml"/><Relationship Id="rId83" Type="http://schemas.openxmlformats.org/officeDocument/2006/relationships/slide" Target="slides/slide73.xml"/><Relationship Id="rId84" Type="http://schemas.openxmlformats.org/officeDocument/2006/relationships/slide" Target="slides/slide74.xml"/><Relationship Id="rId85" Type="http://schemas.openxmlformats.org/officeDocument/2006/relationships/slide" Target="slides/slide75.xml"/><Relationship Id="rId86" Type="http://schemas.openxmlformats.org/officeDocument/2006/relationships/slide" Target="slides/slide76.xml"/><Relationship Id="rId87" Type="http://schemas.openxmlformats.org/officeDocument/2006/relationships/slide" Target="slides/slide77.xml"/><Relationship Id="rId88" Type="http://schemas.openxmlformats.org/officeDocument/2006/relationships/slide" Target="slides/slide78.xml"/><Relationship Id="rId89" Type="http://schemas.openxmlformats.org/officeDocument/2006/relationships/slide" Target="slides/slide79.xml"/><Relationship Id="rId110" Type="http://schemas.openxmlformats.org/officeDocument/2006/relationships/slide" Target="slides/slide100.xml"/><Relationship Id="rId111" Type="http://schemas.openxmlformats.org/officeDocument/2006/relationships/slide" Target="slides/slide101.xml"/><Relationship Id="rId112" Type="http://schemas.openxmlformats.org/officeDocument/2006/relationships/slide" Target="slides/slide102.xml"/><Relationship Id="rId113" Type="http://schemas.openxmlformats.org/officeDocument/2006/relationships/slide" Target="slides/slide103.xml"/><Relationship Id="rId114" Type="http://schemas.openxmlformats.org/officeDocument/2006/relationships/slide" Target="slides/slide104.xml"/><Relationship Id="rId115" Type="http://schemas.openxmlformats.org/officeDocument/2006/relationships/slide" Target="slides/slide105.xml"/><Relationship Id="rId116" Type="http://schemas.openxmlformats.org/officeDocument/2006/relationships/slide" Target="slides/slide106.xml"/><Relationship Id="rId117" Type="http://schemas.openxmlformats.org/officeDocument/2006/relationships/slide" Target="slides/slide107.xml"/><Relationship Id="rId118" Type="http://schemas.openxmlformats.org/officeDocument/2006/relationships/slide" Target="slides/slide108.xml"/><Relationship Id="rId119" Type="http://schemas.openxmlformats.org/officeDocument/2006/relationships/slide" Target="slides/slide109.xml"/><Relationship Id="rId150" Type="http://schemas.openxmlformats.org/officeDocument/2006/relationships/slide" Target="slides/slide140.xml"/><Relationship Id="rId151" Type="http://schemas.openxmlformats.org/officeDocument/2006/relationships/slide" Target="slides/slide141.xml"/><Relationship Id="rId152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153" Type="http://schemas.openxmlformats.org/officeDocument/2006/relationships/printerSettings" Target="printerSettings/printerSettings1.bin"/><Relationship Id="rId154" Type="http://schemas.openxmlformats.org/officeDocument/2006/relationships/presProps" Target="presProps.xml"/><Relationship Id="rId155" Type="http://schemas.openxmlformats.org/officeDocument/2006/relationships/viewProps" Target="viewProps.xml"/><Relationship Id="rId156" Type="http://schemas.openxmlformats.org/officeDocument/2006/relationships/theme" Target="theme/theme1.xml"/><Relationship Id="rId157" Type="http://schemas.openxmlformats.org/officeDocument/2006/relationships/tableStyles" Target="tableStyles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90" Type="http://schemas.openxmlformats.org/officeDocument/2006/relationships/slide" Target="slides/slide80.xml"/><Relationship Id="rId91" Type="http://schemas.openxmlformats.org/officeDocument/2006/relationships/slide" Target="slides/slide81.xml"/><Relationship Id="rId92" Type="http://schemas.openxmlformats.org/officeDocument/2006/relationships/slide" Target="slides/slide82.xml"/><Relationship Id="rId93" Type="http://schemas.openxmlformats.org/officeDocument/2006/relationships/slide" Target="slides/slide83.xml"/><Relationship Id="rId94" Type="http://schemas.openxmlformats.org/officeDocument/2006/relationships/slide" Target="slides/slide84.xml"/><Relationship Id="rId95" Type="http://schemas.openxmlformats.org/officeDocument/2006/relationships/slide" Target="slides/slide85.xml"/><Relationship Id="rId96" Type="http://schemas.openxmlformats.org/officeDocument/2006/relationships/slide" Target="slides/slide86.xml"/><Relationship Id="rId97" Type="http://schemas.openxmlformats.org/officeDocument/2006/relationships/slide" Target="slides/slide87.xml"/><Relationship Id="rId98" Type="http://schemas.openxmlformats.org/officeDocument/2006/relationships/slide" Target="slides/slide88.xml"/><Relationship Id="rId99" Type="http://schemas.openxmlformats.org/officeDocument/2006/relationships/slide" Target="slides/slide89.xml"/><Relationship Id="rId120" Type="http://schemas.openxmlformats.org/officeDocument/2006/relationships/slide" Target="slides/slide110.xml"/><Relationship Id="rId121" Type="http://schemas.openxmlformats.org/officeDocument/2006/relationships/slide" Target="slides/slide111.xml"/><Relationship Id="rId122" Type="http://schemas.openxmlformats.org/officeDocument/2006/relationships/slide" Target="slides/slide112.xml"/><Relationship Id="rId123" Type="http://schemas.openxmlformats.org/officeDocument/2006/relationships/slide" Target="slides/slide113.xml"/><Relationship Id="rId124" Type="http://schemas.openxmlformats.org/officeDocument/2006/relationships/slide" Target="slides/slide114.xml"/><Relationship Id="rId125" Type="http://schemas.openxmlformats.org/officeDocument/2006/relationships/slide" Target="slides/slide115.xml"/><Relationship Id="rId126" Type="http://schemas.openxmlformats.org/officeDocument/2006/relationships/slide" Target="slides/slide116.xml"/><Relationship Id="rId127" Type="http://schemas.openxmlformats.org/officeDocument/2006/relationships/slide" Target="slides/slide117.xml"/><Relationship Id="rId128" Type="http://schemas.openxmlformats.org/officeDocument/2006/relationships/slide" Target="slides/slide118.xml"/><Relationship Id="rId129" Type="http://schemas.openxmlformats.org/officeDocument/2006/relationships/slide" Target="slides/slide11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130" Type="http://schemas.openxmlformats.org/officeDocument/2006/relationships/slide" Target="slides/slide120.xml"/><Relationship Id="rId131" Type="http://schemas.openxmlformats.org/officeDocument/2006/relationships/slide" Target="slides/slide121.xml"/><Relationship Id="rId132" Type="http://schemas.openxmlformats.org/officeDocument/2006/relationships/slide" Target="slides/slide122.xml"/><Relationship Id="rId133" Type="http://schemas.openxmlformats.org/officeDocument/2006/relationships/slide" Target="slides/slide123.xml"/><Relationship Id="rId134" Type="http://schemas.openxmlformats.org/officeDocument/2006/relationships/slide" Target="slides/slide124.xml"/><Relationship Id="rId135" Type="http://schemas.openxmlformats.org/officeDocument/2006/relationships/slide" Target="slides/slide125.xml"/><Relationship Id="rId136" Type="http://schemas.openxmlformats.org/officeDocument/2006/relationships/slide" Target="slides/slide126.xml"/><Relationship Id="rId137" Type="http://schemas.openxmlformats.org/officeDocument/2006/relationships/slide" Target="slides/slide127.xml"/><Relationship Id="rId138" Type="http://schemas.openxmlformats.org/officeDocument/2006/relationships/slide" Target="slides/slide128.xml"/><Relationship Id="rId139" Type="http://schemas.openxmlformats.org/officeDocument/2006/relationships/slide" Target="slides/slide12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70" Type="http://schemas.openxmlformats.org/officeDocument/2006/relationships/slide" Target="slides/slide60.xml"/><Relationship Id="rId71" Type="http://schemas.openxmlformats.org/officeDocument/2006/relationships/slide" Target="slides/slide61.xml"/><Relationship Id="rId72" Type="http://schemas.openxmlformats.org/officeDocument/2006/relationships/slide" Target="slides/slide62.xml"/><Relationship Id="rId73" Type="http://schemas.openxmlformats.org/officeDocument/2006/relationships/slide" Target="slides/slide63.xml"/><Relationship Id="rId74" Type="http://schemas.openxmlformats.org/officeDocument/2006/relationships/slide" Target="slides/slide64.xml"/><Relationship Id="rId75" Type="http://schemas.openxmlformats.org/officeDocument/2006/relationships/slide" Target="slides/slide65.xml"/><Relationship Id="rId76" Type="http://schemas.openxmlformats.org/officeDocument/2006/relationships/slide" Target="slides/slide66.xml"/><Relationship Id="rId77" Type="http://schemas.openxmlformats.org/officeDocument/2006/relationships/slide" Target="slides/slide67.xml"/><Relationship Id="rId78" Type="http://schemas.openxmlformats.org/officeDocument/2006/relationships/slide" Target="slides/slide68.xml"/><Relationship Id="rId79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" Target="slides/slide90.xml"/><Relationship Id="rId101" Type="http://schemas.openxmlformats.org/officeDocument/2006/relationships/slide" Target="slides/slide91.xml"/><Relationship Id="rId102" Type="http://schemas.openxmlformats.org/officeDocument/2006/relationships/slide" Target="slides/slide92.xml"/><Relationship Id="rId103" Type="http://schemas.openxmlformats.org/officeDocument/2006/relationships/slide" Target="slides/slide93.xml"/><Relationship Id="rId104" Type="http://schemas.openxmlformats.org/officeDocument/2006/relationships/slide" Target="slides/slide94.xml"/><Relationship Id="rId105" Type="http://schemas.openxmlformats.org/officeDocument/2006/relationships/slide" Target="slides/slide95.xml"/><Relationship Id="rId106" Type="http://schemas.openxmlformats.org/officeDocument/2006/relationships/slide" Target="slides/slide96.xml"/><Relationship Id="rId107" Type="http://schemas.openxmlformats.org/officeDocument/2006/relationships/slide" Target="slides/slide97.xml"/><Relationship Id="rId108" Type="http://schemas.openxmlformats.org/officeDocument/2006/relationships/slide" Target="slides/slide98.xml"/><Relationship Id="rId109" Type="http://schemas.openxmlformats.org/officeDocument/2006/relationships/slide" Target="slides/slide99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40" Type="http://schemas.openxmlformats.org/officeDocument/2006/relationships/slide" Target="slides/slide130.xml"/><Relationship Id="rId141" Type="http://schemas.openxmlformats.org/officeDocument/2006/relationships/slide" Target="slides/slide1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emf"/><Relationship Id="rId2" Type="http://schemas.openxmlformats.org/officeDocument/2006/relationships/image" Target="../media/image150.emf"/><Relationship Id="rId3" Type="http://schemas.openxmlformats.org/officeDocument/2006/relationships/image" Target="../media/image15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1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8BFE1BD-3252-4194-B865-08022A286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881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672E298-AB41-4C81-AC50-0AD32C55E96F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DCB7AA-62CC-4D07-971B-27B3A315E0E2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AAF077-DF94-4135-BBDC-E54109CF7713}" type="slidenum">
              <a:rPr lang="en-US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DCCEB2-2D75-49F0-B6E5-275A5F7720CB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3BF5C0-0D69-4D54-8D3E-96F4C57E5610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4E623A-A500-4E84-ADE3-25809CCCBF53}" type="slidenum">
              <a:rPr lang="en-US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820341-2BC1-464D-8C06-D11B01247ED8}" type="slidenum">
              <a:rPr lang="en-US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279332-BB7D-4F0B-A7E0-51859A409E66}" type="slidenum">
              <a:rPr lang="en-US" altLang="en-US" smtClean="0"/>
              <a:pPr eaLnBrk="1" hangingPunct="1">
                <a:spcBef>
                  <a:spcPct val="0"/>
                </a:spcBef>
              </a:pPr>
              <a:t>36</a:t>
            </a:fld>
            <a:endParaRPr lang="en-US" altLang="en-US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935517-2D05-48D6-8E94-417DDB47770A}" type="slidenum">
              <a:rPr lang="en-US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en-US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C3C0D8-4C56-4310-94A3-AF0F2AE61964}" type="slidenum">
              <a:rPr lang="en-US" altLang="en-US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en-US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49BB24A-D2E9-4344-9FA1-E3FEE6182BC3}" type="slidenum">
              <a:rPr lang="en-US" altLang="en-US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981CC1-7E41-47F1-84DD-7700C0E2E707}" type="slidenum">
              <a:rPr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D30B31B-13EF-4C32-B8C2-49D94FF151B2}" type="slidenum">
              <a:rPr lang="en-US" altLang="en-US" smtClean="0"/>
              <a:pPr eaLnBrk="1" hangingPunct="1">
                <a:spcBef>
                  <a:spcPct val="0"/>
                </a:spcBef>
              </a:pPr>
              <a:t>40</a:t>
            </a:fld>
            <a:endParaRPr lang="en-US" altLang="en-US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6FF57F-D5B0-445F-9243-916A27CCAD62}" type="slidenum">
              <a:rPr lang="en-US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D3F5443-1FCC-4ECF-9721-C28DBFA112B9}" type="slidenum">
              <a:rPr lang="en-US" altLang="en-US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89B1C2-B65E-4A81-87BF-87AE39ECD0A2}" type="slidenum">
              <a:rPr lang="en-US" altLang="en-US" smtClean="0"/>
              <a:pPr eaLnBrk="1" hangingPunct="1"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5FF027-6C5D-4D1D-82B8-BC21F3C19DB8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CCD2AC-6CF9-41F6-AD2E-FA2C1DF19692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E8A5F1-E748-4DAA-ABC6-F853E71EF604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7CB0CB7-14E5-4AE9-AE52-AEAB6DB2BF9F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7F52E2-17E2-4B3D-815A-6B0E683A90A5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FBFF0DF-3232-498E-AE1F-437CBED6ABAE}" type="slidenum">
              <a:rPr lang="en-US" altLang="en-US" smtClean="0"/>
              <a:pPr eaLnBrk="1" hangingPunct="1">
                <a:spcBef>
                  <a:spcPct val="0"/>
                </a:spcBef>
              </a:pPr>
              <a:t>49</a:t>
            </a:fld>
            <a:endParaRPr lang="en-US" altLang="en-US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F20A15-DA86-4C45-A484-1353CCBABD91}" type="slidenum">
              <a:rPr lang="en-US" altLang="en-US" smtClean="0"/>
              <a:pPr eaLnBrk="1" hangingPunct="1"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511072-19DC-4044-AF27-8E8673FA9331}" type="slidenum">
              <a:rPr lang="en-US" altLang="en-US" smtClean="0"/>
              <a:pPr eaLnBrk="1" hangingPunct="1">
                <a:spcBef>
                  <a:spcPct val="0"/>
                </a:spcBef>
              </a:pPr>
              <a:t>50</a:t>
            </a:fld>
            <a:endParaRPr lang="en-US" altLang="en-US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3E6F4E-EEF2-4F52-9134-A329B63C671B}" type="slidenum">
              <a:rPr lang="en-US" altLang="en-US" smtClean="0"/>
              <a:pPr eaLnBrk="1" hangingPunct="1">
                <a:spcBef>
                  <a:spcPct val="0"/>
                </a:spcBef>
              </a:pPr>
              <a:t>51</a:t>
            </a:fld>
            <a:endParaRPr lang="en-US" altLang="en-US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03AF04-22F8-4593-B68A-2F46D945CE0E}" type="slidenum">
              <a:rPr lang="en-US" altLang="en-US" smtClean="0"/>
              <a:pPr eaLnBrk="1" hangingPunct="1">
                <a:spcBef>
                  <a:spcPct val="0"/>
                </a:spcBef>
              </a:pPr>
              <a:t>52</a:t>
            </a:fld>
            <a:endParaRPr lang="en-US" altLang="en-US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649604-AB07-499C-9F34-740D8FABEC2E}" type="slidenum">
              <a:rPr lang="en-US" altLang="en-US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en-US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7DB4D1-E268-474F-A481-96FCB8A9B5FB}" type="slidenum">
              <a:rPr lang="en-US" altLang="en-US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en-US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8634FC-6990-4ACD-9C96-8C6DDEB62518}" type="slidenum">
              <a:rPr lang="en-US" altLang="en-US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en-US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EF1B72-2474-4EE4-8946-B06F0650739A}" type="slidenum">
              <a:rPr lang="en-US" altLang="en-US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en-US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800DB9-3F7D-4E28-8F73-FFA76A3EADCA}" type="slidenum">
              <a:rPr lang="en-US" altLang="en-US" smtClean="0"/>
              <a:pPr eaLnBrk="1" hangingPunct="1">
                <a:spcBef>
                  <a:spcPct val="0"/>
                </a:spcBef>
              </a:pPr>
              <a:t>57</a:t>
            </a:fld>
            <a:endParaRPr lang="en-US" altLang="en-US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BC5A7B-0A5D-4C92-BA10-E0BD3A8F4BF9}" type="slidenum">
              <a:rPr lang="en-US" altLang="en-US" smtClean="0"/>
              <a:pPr eaLnBrk="1" hangingPunct="1">
                <a:spcBef>
                  <a:spcPct val="0"/>
                </a:spcBef>
              </a:pPr>
              <a:t>58</a:t>
            </a:fld>
            <a:endParaRPr lang="en-US" alt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72CF52-4306-49FA-BD72-111872A72FC0}" type="slidenum">
              <a:rPr lang="en-US" altLang="en-US" smtClean="0"/>
              <a:pPr eaLnBrk="1" hangingPunct="1">
                <a:spcBef>
                  <a:spcPct val="0"/>
                </a:spcBef>
              </a:pPr>
              <a:t>59</a:t>
            </a:fld>
            <a:endParaRPr lang="en-US" altLang="en-US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4FBBBA-4D0A-4DFB-A681-E6A133E3DEAA}" type="slidenum">
              <a:rPr lang="en-US" altLang="en-US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F6A8EE-1BC0-4719-B565-D8A47D17495C}" type="slidenum">
              <a:rPr lang="en-US" altLang="en-US" smtClean="0"/>
              <a:pPr eaLnBrk="1" hangingPunct="1">
                <a:spcBef>
                  <a:spcPct val="0"/>
                </a:spcBef>
              </a:pPr>
              <a:t>60</a:t>
            </a:fld>
            <a:endParaRPr lang="en-US" altLang="en-US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E6BC32-C787-4678-873B-5AB8BF71103B}" type="slidenum">
              <a:rPr lang="en-US" altLang="en-US" smtClean="0"/>
              <a:pPr eaLnBrk="1" hangingPunct="1">
                <a:spcBef>
                  <a:spcPct val="0"/>
                </a:spcBef>
              </a:pPr>
              <a:t>63</a:t>
            </a:fld>
            <a:endParaRPr lang="en-US" altLang="en-US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9F3E81-046A-43EA-B006-D8C5AA8031DE}" type="slidenum">
              <a:rPr lang="en-US" altLang="en-US" smtClean="0"/>
              <a:pPr eaLnBrk="1" hangingPunct="1">
                <a:spcBef>
                  <a:spcPct val="0"/>
                </a:spcBef>
              </a:pPr>
              <a:t>64</a:t>
            </a:fld>
            <a:endParaRPr lang="en-US" altLang="en-US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2373C6-2DB5-4095-8468-EFAD93F141C9}" type="slidenum">
              <a:rPr lang="en-US" altLang="en-US" smtClean="0"/>
              <a:pPr eaLnBrk="1" hangingPunct="1">
                <a:spcBef>
                  <a:spcPct val="0"/>
                </a:spcBef>
              </a:pPr>
              <a:t>65</a:t>
            </a:fld>
            <a:endParaRPr lang="en-US" altLang="en-US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159C7E-4C13-49C8-ADF8-A4BEC6548186}" type="slidenum">
              <a:rPr lang="en-US" altLang="en-US" smtClean="0"/>
              <a:pPr eaLnBrk="1" hangingPunct="1">
                <a:spcBef>
                  <a:spcPct val="0"/>
                </a:spcBef>
              </a:pPr>
              <a:t>66</a:t>
            </a:fld>
            <a:endParaRPr lang="en-US" altLang="en-US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8AC1508-9763-4D5E-9CED-3C2E143874EA}" type="slidenum">
              <a:rPr lang="en-US" altLang="en-US" smtClean="0"/>
              <a:pPr eaLnBrk="1" hangingPunct="1">
                <a:spcBef>
                  <a:spcPct val="0"/>
                </a:spcBef>
              </a:pPr>
              <a:t>67</a:t>
            </a:fld>
            <a:endParaRPr lang="en-US" alt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6E17B2D-6754-40EA-A629-D90A3065C6B5}" type="slidenum">
              <a:rPr lang="en-US" altLang="en-US" smtClean="0"/>
              <a:pPr eaLnBrk="1" hangingPunct="1">
                <a:spcBef>
                  <a:spcPct val="0"/>
                </a:spcBef>
              </a:pPr>
              <a:t>68</a:t>
            </a:fld>
            <a:endParaRPr lang="en-US" altLang="en-US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AF8BDB-E668-4B4F-A9D7-819E1184B648}" type="slidenum">
              <a:rPr lang="en-US" altLang="en-US" smtClean="0"/>
              <a:pPr eaLnBrk="1" hangingPunct="1">
                <a:spcBef>
                  <a:spcPct val="0"/>
                </a:spcBef>
              </a:pPr>
              <a:t>69</a:t>
            </a:fld>
            <a:endParaRPr lang="en-US" altLang="en-US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E93FEA-C717-4166-A791-EF60669CB19B}" type="slidenum">
              <a:rPr lang="en-US" altLang="en-US" smtClean="0"/>
              <a:pPr eaLnBrk="1" hangingPunct="1">
                <a:spcBef>
                  <a:spcPct val="0"/>
                </a:spcBef>
              </a:pPr>
              <a:t>71</a:t>
            </a:fld>
            <a:endParaRPr lang="en-US" altLang="en-US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7567A3-003C-41A4-82D1-DFC144DC9EED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72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6B3CE5-DC35-4B7B-A5DF-CD2B75AA9C54}" type="slidenum">
              <a:rPr lang="en-US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2606F1-5131-44AB-AFAF-5C7CFC659E28}" type="slidenum">
              <a:rPr lang="en-US" altLang="en-US" smtClean="0"/>
              <a:pPr eaLnBrk="1" hangingPunct="1">
                <a:spcBef>
                  <a:spcPct val="0"/>
                </a:spcBef>
              </a:pPr>
              <a:t>75</a:t>
            </a:fld>
            <a:endParaRPr lang="en-US" altLang="en-US" smtClean="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FF7F74-2241-4BF1-9E5D-84FC50836CC6}" type="slidenum">
              <a:rPr lang="en-US" altLang="en-US" smtClean="0"/>
              <a:pPr eaLnBrk="1" hangingPunct="1">
                <a:spcBef>
                  <a:spcPct val="0"/>
                </a:spcBef>
              </a:pPr>
              <a:t>76</a:t>
            </a:fld>
            <a:endParaRPr lang="en-US" altLang="en-US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3B37F4-1DC3-4D87-802C-10ABF5C03306}" type="slidenum">
              <a:rPr lang="en-US" altLang="en-US" smtClean="0"/>
              <a:pPr eaLnBrk="1" hangingPunct="1">
                <a:spcBef>
                  <a:spcPct val="0"/>
                </a:spcBef>
              </a:pPr>
              <a:t>79</a:t>
            </a:fld>
            <a:endParaRPr lang="en-US" altLang="en-US" smtClean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1D7D95-0E86-4E43-9ADE-8547EA8ACCBE}" type="slidenum">
              <a:rPr lang="en-US" altLang="en-US" smtClean="0"/>
              <a:pPr eaLnBrk="1" hangingPunct="1">
                <a:spcBef>
                  <a:spcPct val="0"/>
                </a:spcBef>
              </a:pPr>
              <a:t>81</a:t>
            </a:fld>
            <a:endParaRPr lang="en-US" altLang="en-US" smtClean="0"/>
          </a:p>
        </p:txBody>
      </p:sp>
      <p:sp>
        <p:nvSpPr>
          <p:cNvPr id="184323" name="Text Box 2"/>
          <p:cNvSpPr txBox="1">
            <a:spLocks noChangeArrowheads="1"/>
          </p:cNvSpPr>
          <p:nvPr/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03263" indent="-271463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081088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12888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1946275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034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8606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178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7750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84324" name="Rectangle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198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352" tIns="44276" rIns="90352" bIns="44276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697372-C8A8-4B35-B282-FBBC61D15F0B}" type="slidenum">
              <a:rPr lang="en-US" altLang="en-US" smtClean="0"/>
              <a:pPr eaLnBrk="1" hangingPunct="1">
                <a:spcBef>
                  <a:spcPct val="0"/>
                </a:spcBef>
              </a:pPr>
              <a:t>82</a:t>
            </a:fld>
            <a:endParaRPr lang="en-US" altLang="en-US" smtClean="0"/>
          </a:p>
        </p:txBody>
      </p:sp>
      <p:sp>
        <p:nvSpPr>
          <p:cNvPr id="185347" name="Text Box 2"/>
          <p:cNvSpPr txBox="1">
            <a:spLocks noChangeArrowheads="1"/>
          </p:cNvSpPr>
          <p:nvPr/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03263" indent="-271463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081088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12888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1946275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034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8606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178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7750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85348" name="Rectangle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198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352" tIns="44276" rIns="90352" bIns="44276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ED2959-8AC2-4DE4-8E9B-97C9E48C2978}" type="slidenum">
              <a:rPr lang="en-US" altLang="en-US" smtClean="0"/>
              <a:pPr eaLnBrk="1" hangingPunct="1">
                <a:spcBef>
                  <a:spcPct val="0"/>
                </a:spcBef>
              </a:pPr>
              <a:t>83</a:t>
            </a:fld>
            <a:endParaRPr lang="en-US" altLang="en-US" smtClean="0"/>
          </a:p>
        </p:txBody>
      </p:sp>
      <p:sp>
        <p:nvSpPr>
          <p:cNvPr id="186371" name="Text Box 1"/>
          <p:cNvSpPr txBox="1">
            <a:spLocks noChangeArrowheads="1"/>
          </p:cNvSpPr>
          <p:nvPr/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03263" indent="-271463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081088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12888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1946275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034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8606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178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7750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en-US" sz="2400">
              <a:solidFill>
                <a:schemeClr val="bg1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86372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198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352" tIns="44276" rIns="90352" bIns="44276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B5DF5A-4E65-42D2-8BEA-628CFCFA5F96}" type="slidenum">
              <a:rPr lang="en-US" altLang="en-US" smtClean="0"/>
              <a:pPr eaLnBrk="1" hangingPunct="1">
                <a:spcBef>
                  <a:spcPct val="0"/>
                </a:spcBef>
              </a:pPr>
              <a:t>84</a:t>
            </a:fld>
            <a:endParaRPr lang="en-US" altLang="en-US" smtClean="0"/>
          </a:p>
        </p:txBody>
      </p:sp>
      <p:sp>
        <p:nvSpPr>
          <p:cNvPr id="187395" name="Text Box 1"/>
          <p:cNvSpPr txBox="1">
            <a:spLocks noChangeArrowheads="1"/>
          </p:cNvSpPr>
          <p:nvPr/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03263" indent="-271463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081088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12888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1946275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034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8606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178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7750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en-US" sz="2400">
              <a:solidFill>
                <a:schemeClr val="bg1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87396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198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352" tIns="44276" rIns="90352" bIns="44276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DE1E84-DF17-4BB2-A327-9549F3DC946B}" type="slidenum">
              <a:rPr lang="en-US" altLang="en-US" smtClean="0"/>
              <a:pPr eaLnBrk="1" hangingPunct="1">
                <a:spcBef>
                  <a:spcPct val="0"/>
                </a:spcBef>
              </a:pPr>
              <a:t>85</a:t>
            </a:fld>
            <a:endParaRPr lang="en-US" altLang="en-US" smtClean="0"/>
          </a:p>
        </p:txBody>
      </p:sp>
      <p:sp>
        <p:nvSpPr>
          <p:cNvPr id="188419" name="Text Box 1"/>
          <p:cNvSpPr txBox="1">
            <a:spLocks noChangeArrowheads="1"/>
          </p:cNvSpPr>
          <p:nvPr/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03263" indent="-271463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081088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12888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1946275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034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8606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178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7750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en-US" sz="2400">
              <a:solidFill>
                <a:schemeClr val="bg1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88420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198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352" tIns="44276" rIns="90352" bIns="44276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EBAD2B-D9FA-4E3B-9AF3-B38C752BCAF3}" type="slidenum">
              <a:rPr lang="en-US" altLang="en-US" smtClean="0"/>
              <a:pPr eaLnBrk="1" hangingPunct="1">
                <a:spcBef>
                  <a:spcPct val="0"/>
                </a:spcBef>
              </a:pPr>
              <a:t>86</a:t>
            </a:fld>
            <a:endParaRPr lang="en-US" altLang="en-US" smtClean="0"/>
          </a:p>
        </p:txBody>
      </p:sp>
      <p:sp>
        <p:nvSpPr>
          <p:cNvPr id="189443" name="Text Box 1"/>
          <p:cNvSpPr txBox="1">
            <a:spLocks noChangeArrowheads="1"/>
          </p:cNvSpPr>
          <p:nvPr/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03263" indent="-271463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081088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12888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1946275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034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8606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178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7750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en-US" sz="2400">
              <a:solidFill>
                <a:schemeClr val="bg1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8944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198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352" tIns="44276" rIns="90352" bIns="44276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06C3DA-E618-4EE6-8555-478BF9FF0E31}" type="slidenum">
              <a:rPr lang="en-US" altLang="en-US" smtClean="0"/>
              <a:pPr eaLnBrk="1" hangingPunct="1">
                <a:spcBef>
                  <a:spcPct val="0"/>
                </a:spcBef>
              </a:pPr>
              <a:t>87</a:t>
            </a:fld>
            <a:endParaRPr lang="en-US" altLang="en-US" smtClean="0"/>
          </a:p>
        </p:txBody>
      </p:sp>
      <p:sp>
        <p:nvSpPr>
          <p:cNvPr id="190467" name="Text Box 1"/>
          <p:cNvSpPr txBox="1">
            <a:spLocks noChangeArrowheads="1"/>
          </p:cNvSpPr>
          <p:nvPr/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03263" indent="-271463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081088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12888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1946275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034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8606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178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7750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en-US" sz="2400">
              <a:solidFill>
                <a:schemeClr val="bg1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9046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198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352" tIns="44276" rIns="90352" bIns="44276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9426BF-7E3F-4BC9-8268-758091E30E72}" type="slidenum">
              <a:rPr lang="en-US" altLang="en-US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7A7A21-9876-4EF4-82D4-4EE220BBEB52}" type="slidenum">
              <a:rPr lang="en-US" altLang="en-US" smtClean="0"/>
              <a:pPr eaLnBrk="1" hangingPunct="1">
                <a:spcBef>
                  <a:spcPct val="0"/>
                </a:spcBef>
              </a:pPr>
              <a:t>88</a:t>
            </a:fld>
            <a:endParaRPr lang="en-US" altLang="en-US" smtClean="0"/>
          </a:p>
        </p:txBody>
      </p:sp>
      <p:sp>
        <p:nvSpPr>
          <p:cNvPr id="191491" name="Text Box 1"/>
          <p:cNvSpPr txBox="1">
            <a:spLocks noChangeArrowheads="1"/>
          </p:cNvSpPr>
          <p:nvPr/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03263" indent="-271463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081088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12888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1946275" indent="-2159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034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8606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178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775075" indent="-2159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en-US" sz="2400">
              <a:solidFill>
                <a:schemeClr val="bg1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91492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198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352" tIns="44276" rIns="90352" bIns="44276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729D74-31FD-42B1-B7BD-C7838D4F6A33}" type="slidenum">
              <a:rPr lang="en-US" altLang="en-US" smtClean="0"/>
              <a:pPr eaLnBrk="1" hangingPunct="1">
                <a:spcBef>
                  <a:spcPct val="0"/>
                </a:spcBef>
              </a:pPr>
              <a:t>90</a:t>
            </a:fld>
            <a:endParaRPr lang="en-US" altLang="en-US" smtClean="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F8399A-D4A5-4E78-A936-0AFA493508B5}" type="slidenum">
              <a:rPr lang="en-US" altLang="en-US" smtClean="0"/>
              <a:pPr eaLnBrk="1" hangingPunct="1">
                <a:spcBef>
                  <a:spcPct val="0"/>
                </a:spcBef>
              </a:pPr>
              <a:t>91</a:t>
            </a:fld>
            <a:endParaRPr lang="en-US" altLang="en-US" smtClean="0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A20518-193D-43D3-ADC8-4BEF3C4266D7}" type="slidenum">
              <a:rPr lang="en-US" altLang="en-US" smtClean="0"/>
              <a:pPr eaLnBrk="1" hangingPunct="1">
                <a:spcBef>
                  <a:spcPct val="0"/>
                </a:spcBef>
              </a:pPr>
              <a:t>92</a:t>
            </a:fld>
            <a:endParaRPr lang="en-US" altLang="en-US" smtClean="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107B579-70DE-40EE-BF69-D52E8DEEC917}" type="slidenum">
              <a:rPr lang="en-US" altLang="en-US" smtClean="0"/>
              <a:pPr eaLnBrk="1" hangingPunct="1">
                <a:spcBef>
                  <a:spcPct val="0"/>
                </a:spcBef>
              </a:pPr>
              <a:t>93</a:t>
            </a:fld>
            <a:endParaRPr lang="en-US" altLang="en-US" smtClean="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407E7C-03E5-4443-9519-B4CF14B329EC}" type="slidenum">
              <a:rPr lang="en-US" altLang="en-US" smtClean="0"/>
              <a:pPr eaLnBrk="1" hangingPunct="1">
                <a:spcBef>
                  <a:spcPct val="0"/>
                </a:spcBef>
              </a:pPr>
              <a:t>94</a:t>
            </a:fld>
            <a:endParaRPr lang="en-US" altLang="en-US" smtClean="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B142E4-F5D0-4879-A4CF-9F353ED23FE3}" type="slidenum">
              <a:rPr lang="en-US" altLang="en-US" smtClean="0"/>
              <a:pPr eaLnBrk="1" hangingPunct="1">
                <a:spcBef>
                  <a:spcPct val="0"/>
                </a:spcBef>
              </a:pPr>
              <a:t>95</a:t>
            </a:fld>
            <a:endParaRPr lang="en-US" altLang="en-US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6F6260-01A6-4AD4-A535-4542239F2BD1}" type="slidenum">
              <a:rPr lang="en-US" altLang="en-US" smtClean="0"/>
              <a:pPr eaLnBrk="1" hangingPunct="1">
                <a:spcBef>
                  <a:spcPct val="0"/>
                </a:spcBef>
              </a:pPr>
              <a:t>96</a:t>
            </a:fld>
            <a:endParaRPr lang="en-US" altLang="en-US" smtClean="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F94B58-5CB6-41A7-8709-0927CCADCC25}" type="slidenum">
              <a:rPr lang="en-US" altLang="en-US" smtClean="0"/>
              <a:pPr eaLnBrk="1" hangingPunct="1">
                <a:spcBef>
                  <a:spcPct val="0"/>
                </a:spcBef>
              </a:pPr>
              <a:t>97</a:t>
            </a:fld>
            <a:endParaRPr lang="en-US" altLang="en-US" smtClean="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3B570E-882F-43CF-85DF-312EF2116A03}" type="slidenum">
              <a:rPr lang="en-US" altLang="en-US" smtClean="0"/>
              <a:pPr eaLnBrk="1" hangingPunct="1">
                <a:spcBef>
                  <a:spcPct val="0"/>
                </a:spcBef>
              </a:pPr>
              <a:t>100</a:t>
            </a:fld>
            <a:endParaRPr lang="en-US" altLang="en-US" smtClean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BD7373-9C38-450B-A033-2218E3943A56}" type="slidenum">
              <a:rPr lang="en-US" altLang="en-US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F45C1D-A380-4FCD-80BA-68B748EDF989}" type="slidenum">
              <a:rPr lang="en-US" altLang="en-US" smtClean="0"/>
              <a:pPr eaLnBrk="1" hangingPunct="1">
                <a:spcBef>
                  <a:spcPct val="0"/>
                </a:spcBef>
              </a:pPr>
              <a:t>102</a:t>
            </a:fld>
            <a:endParaRPr lang="en-US" altLang="en-US" smtClean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4B8117-B445-4952-ABE7-A878254E7D79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103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1197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1972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en-US" smtClean="0"/>
          </a:p>
        </p:txBody>
      </p:sp>
      <p:sp>
        <p:nvSpPr>
          <p:cNvPr id="211973" name="Espace réservé du numéro de diapositiv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C005C08-3303-4190-B726-D7F971423030}" type="slidenum">
              <a:rPr lang="fr-FR" altLang="en-US" b="1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103</a:t>
            </a:fld>
            <a:endParaRPr lang="fr-FR" altLang="en-US" b="1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defTabSz="410248" hangingPunct="0">
              <a:lnSpc>
                <a:spcPct val="93000"/>
              </a:lnSpc>
              <a:buClr>
                <a:srgbClr val="000000"/>
              </a:buClr>
              <a:buSzPct val="45000"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76930" indent="-76930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altLang="en-US">
                <a:latin typeface="Arial" pitchFamily="34" charset="0"/>
                <a:ea typeface="msgothic" charset="0"/>
                <a:cs typeface="msgothic" charset="0"/>
              </a:rPr>
              <a:t>The recommendations for adjuvant imatinib therapy by integration of the risk assessment (based on modified NIH classification) and tumor genotype [</a:t>
            </a:r>
            <a:r>
              <a:rPr lang="en-GB" altLang="en-US" i="1">
                <a:latin typeface="Arial" pitchFamily="34" charset="0"/>
                <a:ea typeface="msgothic" charset="0"/>
                <a:cs typeface="msgothic" charset="0"/>
              </a:rPr>
              <a:t>KIT</a:t>
            </a:r>
            <a:r>
              <a:rPr lang="en-GB" altLang="en-US">
                <a:latin typeface="Arial" pitchFamily="34" charset="0"/>
                <a:ea typeface="msgothic" charset="0"/>
                <a:cs typeface="msgothic" charset="0"/>
              </a:rPr>
              <a:t> ex. 9 p.A502_Y503dup, </a:t>
            </a:r>
            <a:r>
              <a:rPr lang="en-GB" altLang="en-US" i="1">
                <a:latin typeface="Arial" pitchFamily="34" charset="0"/>
                <a:ea typeface="msgothic" charset="0"/>
                <a:cs typeface="msgothic" charset="0"/>
              </a:rPr>
              <a:t>KIT</a:t>
            </a:r>
            <a:r>
              <a:rPr lang="en-GB" altLang="en-US">
                <a:latin typeface="Arial" pitchFamily="34" charset="0"/>
                <a:ea typeface="msgothic" charset="0"/>
                <a:cs typeface="msgothic" charset="0"/>
              </a:rPr>
              <a:t> ex. 11 (</a:t>
            </a:r>
            <a:r>
              <a:rPr lang="en-GB" altLang="en-US" i="1">
                <a:latin typeface="Arial" pitchFamily="34" charset="0"/>
                <a:ea typeface="msgothic" charset="0"/>
                <a:cs typeface="msgothic" charset="0"/>
              </a:rPr>
              <a:t>KIT</a:t>
            </a:r>
            <a:r>
              <a:rPr lang="en-GB" altLang="en-US">
                <a:latin typeface="Arial" pitchFamily="34" charset="0"/>
                <a:ea typeface="msgothic" charset="0"/>
                <a:cs typeface="msgothic" charset="0"/>
              </a:rPr>
              <a:t>del-inc557/558 and other), and </a:t>
            </a:r>
            <a:r>
              <a:rPr lang="en-GB" altLang="en-US" i="1">
                <a:latin typeface="Arial" pitchFamily="34" charset="0"/>
                <a:ea typeface="msgothic" charset="0"/>
                <a:cs typeface="msgothic" charset="0"/>
              </a:rPr>
              <a:t>PDGFRA</a:t>
            </a:r>
            <a:r>
              <a:rPr lang="en-GB" altLang="en-US">
                <a:latin typeface="Arial" pitchFamily="34" charset="0"/>
                <a:ea typeface="msgothic" charset="0"/>
                <a:cs typeface="msgothic" charset="0"/>
              </a:rPr>
              <a:t> ex. 18 (p.D842V and other)] in patients with localized GIST. </a:t>
            </a:r>
            <a:r>
              <a:rPr lang="en-GB" altLang="en-US" i="1">
                <a:latin typeface="Arial" pitchFamily="34" charset="0"/>
                <a:ea typeface="msgothic" charset="0"/>
                <a:cs typeface="msgothic" charset="0"/>
              </a:rPr>
              <a:t>KIT</a:t>
            </a:r>
            <a:r>
              <a:rPr lang="en-GB" altLang="en-US">
                <a:latin typeface="Arial" pitchFamily="34" charset="0"/>
                <a:ea typeface="msgothic" charset="0"/>
                <a:cs typeface="msgothic" charset="0"/>
              </a:rPr>
              <a:t>/</a:t>
            </a:r>
            <a:r>
              <a:rPr lang="en-GB" altLang="en-US" i="1">
                <a:latin typeface="Arial" pitchFamily="34" charset="0"/>
                <a:ea typeface="msgothic" charset="0"/>
                <a:cs typeface="msgothic" charset="0"/>
              </a:rPr>
              <a:t>PDGFRA</a:t>
            </a:r>
            <a:r>
              <a:rPr lang="en-GB" altLang="en-US">
                <a:latin typeface="Arial" pitchFamily="34" charset="0"/>
                <a:ea typeface="msgothic" charset="0"/>
                <a:cs typeface="msgothic" charset="0"/>
              </a:rPr>
              <a:t> WT GIST and tumors with rare mutations (non-p.A502_Y503dup </a:t>
            </a:r>
            <a:r>
              <a:rPr lang="en-GB" altLang="en-US" i="1">
                <a:latin typeface="Arial" pitchFamily="34" charset="0"/>
                <a:ea typeface="msgothic" charset="0"/>
                <a:cs typeface="msgothic" charset="0"/>
              </a:rPr>
              <a:t>KIT</a:t>
            </a:r>
            <a:r>
              <a:rPr lang="en-GB" altLang="en-US">
                <a:latin typeface="Arial" pitchFamily="34" charset="0"/>
                <a:ea typeface="msgothic" charset="0"/>
                <a:cs typeface="msgothic" charset="0"/>
              </a:rPr>
              <a:t> ex. 9 as well as </a:t>
            </a:r>
            <a:r>
              <a:rPr lang="en-GB" altLang="en-US" i="1">
                <a:latin typeface="Arial" pitchFamily="34" charset="0"/>
                <a:ea typeface="msgothic" charset="0"/>
                <a:cs typeface="msgothic" charset="0"/>
              </a:rPr>
              <a:t>KIT</a:t>
            </a:r>
            <a:r>
              <a:rPr lang="en-GB" altLang="en-US">
                <a:latin typeface="Arial" pitchFamily="34" charset="0"/>
                <a:ea typeface="msgothic" charset="0"/>
                <a:cs typeface="msgothic" charset="0"/>
              </a:rPr>
              <a:t> mutations in exons 8, 13, and 17) are not included due to insufficient data.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0BEE53-9E50-4AF1-8848-A157CC96579D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107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7875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7876" name="Rectangle 3"/>
          <p:cNvSpPr>
            <a:spLocks noGrp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/>
          <a:lstStyle/>
          <a:p>
            <a:pPr eaLnBrk="1" hangingPunct="1"/>
            <a:endParaRPr lang="fr-FR" alt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FCCF73-C5DE-4178-9480-30002BE1C6E1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108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992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9924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en-US" smtClean="0"/>
          </a:p>
        </p:txBody>
      </p:sp>
      <p:sp>
        <p:nvSpPr>
          <p:cNvPr id="209925" name="Espace réservé du numéro de diapositiv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599E1D11-53AB-49D3-B7C7-B060E91F7B8F}" type="slidenum">
              <a:rPr lang="fr-FR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108</a:t>
            </a:fld>
            <a:endParaRPr lang="fr-F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93176F-170F-402B-A256-137EDC5540D6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109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1094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0948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en-US" smtClean="0"/>
          </a:p>
        </p:txBody>
      </p:sp>
      <p:sp>
        <p:nvSpPr>
          <p:cNvPr id="210949" name="Espace réservé du numéro de diapositiv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85DBE2C3-4D96-440A-AC27-6CEEFFC5D931}" type="slidenum">
              <a:rPr lang="fr-FR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109</a:t>
            </a:fld>
            <a:endParaRPr lang="fr-F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Lead-in slide to the mutation data: Lessons learned from TCGA studies and other WES analysis that have shown melanoma possesses the highest mutation rate of any cancer analyzed to date. 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1492BD-B003-4772-8F58-3C1A9AB4E637}" type="slidenum">
              <a:rPr lang="en-US" altLang="en-US" smtClean="0"/>
              <a:pPr eaLnBrk="1" hangingPunct="1">
                <a:spcBef>
                  <a:spcPct val="0"/>
                </a:spcBef>
              </a:pPr>
              <a:t>126</a:t>
            </a:fld>
            <a:endParaRPr lang="en-US" altLang="en-US" smtClean="0"/>
          </a:p>
        </p:txBody>
      </p:sp>
      <p:sp>
        <p:nvSpPr>
          <p:cNvPr id="2037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4D77F8-7442-4D39-9055-37F58E3859BF}" type="slidenum">
              <a:rPr lang="en-US" altLang="en-US">
                <a:latin typeface="Arial" charset="0"/>
                <a:ea typeface="ＭＳ Ｐゴシック" pitchFamily="1" charset="-128"/>
              </a:rPr>
              <a:pPr algn="r" eaLnBrk="1" hangingPunct="1">
                <a:spcBef>
                  <a:spcPct val="0"/>
                </a:spcBef>
              </a:pPr>
              <a:t>126</a:t>
            </a:fld>
            <a:endParaRPr lang="en-US" altLang="en-US">
              <a:latin typeface="Arial" charset="0"/>
              <a:ea typeface="ＭＳ Ｐゴシック" pitchFamily="1" charset="-128"/>
            </a:endParaRPr>
          </a:p>
        </p:txBody>
      </p:sp>
      <p:sp>
        <p:nvSpPr>
          <p:cNvPr id="203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3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A313BE-5AEA-4D4D-AB94-7E4A8D10D896}" type="slidenum">
              <a:rPr lang="en-US" altLang="en-US" smtClean="0"/>
              <a:pPr eaLnBrk="1" hangingPunct="1">
                <a:spcBef>
                  <a:spcPct val="0"/>
                </a:spcBef>
              </a:pPr>
              <a:t>134</a:t>
            </a:fld>
            <a:endParaRPr lang="en-US" altLang="en-US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P&lt;0.0004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E182F1-E899-4DF1-8D20-49BC4AAFC6CF}" type="slidenum">
              <a:rPr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4D945D-665A-469C-9385-C3B29EEEC4BC}" type="slidenum">
              <a:rPr lang="en-US" altLang="en-US" smtClean="0"/>
              <a:pPr eaLnBrk="1" hangingPunct="1">
                <a:spcBef>
                  <a:spcPct val="0"/>
                </a:spcBef>
              </a:pPr>
              <a:t>135</a:t>
            </a:fld>
            <a:endParaRPr lang="en-US" altLang="en-US" smtClean="0"/>
          </a:p>
        </p:txBody>
      </p:sp>
      <p:sp>
        <p:nvSpPr>
          <p:cNvPr id="20582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5828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defTabSz="457200" eaLnBrk="1" hangingPunct="1"/>
            <a:r>
              <a:rPr lang="en-US" altLang="en-US" smtClean="0"/>
              <a:t>In terms of whether duration of therapy played a role in when we saw histological changes …..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0F06B0-25C6-436E-AF2B-A54596A49509}" type="slidenum">
              <a:rPr lang="en-US" altLang="en-US" smtClean="0"/>
              <a:pPr eaLnBrk="1" hangingPunct="1">
                <a:spcBef>
                  <a:spcPct val="0"/>
                </a:spcBef>
              </a:pPr>
              <a:t>137</a:t>
            </a:fld>
            <a:endParaRPr lang="en-US" altLang="en-US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574C79-0D54-48F6-8F6A-63E23964D824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141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D34893-419F-4DB4-8189-F5E2D7ACCD31}" type="slidenum">
              <a:rPr lang="en-US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A0188-944C-4FBB-B969-172C99BAA7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5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1438C-70E8-4F30-A2ED-475E66EACA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2513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1438C-70E8-4F30-A2ED-475E66EACA3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035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2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26FCD-5F97-49A6-8556-C1299C14999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601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E773D-F87D-4F26-82A7-652A143B33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8C2FE-4E01-4F81-9130-7353E71B91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860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BE2B6-A2D7-47DB-A797-33D7E3F6E9F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94170-F16C-4E56-9348-6C4F28BC38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2908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57426-ED3B-4073-9066-8D7824E8C4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06C3E-8E6E-4336-8B47-A5D881797C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721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A753B-ACE9-4381-8BFB-34D0A37D27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826B8-8A24-4C89-864E-6300EFF460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291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CD8B0-111A-4436-BC8B-B206A8306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B10B2-A8DA-47B7-83FA-58AF855DF1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306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C09FA-3513-46B8-9870-871327094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98E63-DC3C-4C65-89EF-A2E45A2246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111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BAEF3-5B46-40B0-940B-4041FCE52B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63540-EEB5-4359-BC4E-90BD6739E1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4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8AF1B-1C31-4CF6-A855-FEA55C8819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E7266-F61C-4861-94C6-6C4155804E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7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2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26FCD-5F97-49A6-8556-C1299C1499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1031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E45C2-5EE7-4C2A-9A75-99C68E8B0D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669AF-C6E5-41AB-A63A-D592DAD45D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559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80D81-241C-4759-AEA4-8531B40737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9CDEC-EADF-4DF4-8C6A-4CE36F27CA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612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7F1D3-8062-4761-AC5E-B202E44F8E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5CC60-350F-49C9-BF4A-36029BCAD9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104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1"/>
            <a:ext cx="822801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784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1FF9D-EFF4-458C-8345-028E72469E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041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30FA95A-ACE5-4953-859E-34959E5085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47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5"/>
            <a:ext cx="7773120" cy="14703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5030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575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5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7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2637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040" y="1906761"/>
            <a:ext cx="383328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561" y="1906761"/>
            <a:ext cx="383472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5711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2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3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30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3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30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781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299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356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31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31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3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7042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7ACDC-B948-4D06-A406-8A98AABFF4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564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9478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9176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081" y="568860"/>
            <a:ext cx="1951200" cy="56569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040" y="568860"/>
            <a:ext cx="5716800" cy="56569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8255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A0188-944C-4FBB-B969-172C99BAA7B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00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7ACDC-B948-4D06-A406-8A98AABFF42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09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0A32E-4D20-426A-9263-8F528248DC5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72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B4021-2005-4221-A7DF-383804684ED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84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CBF11-3E88-495C-8225-E6C30CCC522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30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1B5E1-B7AE-4E65-BC5D-598E29B14BA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710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0E305-0C63-4BEF-804A-C2B6CAED73A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3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0A32E-4D20-426A-9263-8F528248DC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2439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83D8C-BF9F-41D9-9AAF-C7509B1C664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03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BCAA5-F615-4E05-8DA1-5D05FCA3D78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01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1438C-70E8-4F30-A2ED-475E66EACA3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59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2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26FCD-5F97-49A6-8556-C1299C14999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903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A0188-944C-4FBB-B969-172C99BAA7B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022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7ACDC-B948-4D06-A406-8A98AABFF42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273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0A32E-4D20-426A-9263-8F528248DC5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95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B4021-2005-4221-A7DF-383804684ED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88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CBF11-3E88-495C-8225-E6C30CCC522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131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1B5E1-B7AE-4E65-BC5D-598E29B14BA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3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B4021-2005-4221-A7DF-383804684E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3061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0E305-0C63-4BEF-804A-C2B6CAED73A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35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83D8C-BF9F-41D9-9AAF-C7509B1C664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055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BCAA5-F615-4E05-8DA1-5D05FCA3D78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9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1438C-70E8-4F30-A2ED-475E66EACA3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076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2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26FCD-5F97-49A6-8556-C1299C14999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6417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E076-2006-418D-AAA3-88DD2300D7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70FD-2636-421D-A76B-AF36FB0481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2604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E076-2006-418D-AAA3-88DD2300D7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70FD-2636-421D-A76B-AF36FB0481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15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E076-2006-418D-AAA3-88DD2300D7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70FD-2636-421D-A76B-AF36FB0481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929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E076-2006-418D-AAA3-88DD2300D7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70FD-2636-421D-A76B-AF36FB0481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253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E076-2006-418D-AAA3-88DD2300D7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70FD-2636-421D-A76B-AF36FB0481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96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CBF11-3E88-495C-8225-E6C30CCC52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6832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E076-2006-418D-AAA3-88DD2300D7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70FD-2636-421D-A76B-AF36FB0481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134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E076-2006-418D-AAA3-88DD2300D7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70FD-2636-421D-A76B-AF36FB0481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18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E076-2006-418D-AAA3-88DD2300D7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70FD-2636-421D-A76B-AF36FB0481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218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E076-2006-418D-AAA3-88DD2300D7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70FD-2636-421D-A76B-AF36FB0481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9771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E076-2006-418D-AAA3-88DD2300D7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70FD-2636-421D-A76B-AF36FB0481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176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E076-2006-418D-AAA3-88DD2300D7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70FD-2636-421D-A76B-AF36FB0481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254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11" indent="0" algn="ctr">
              <a:buNone/>
              <a:defRPr/>
            </a:lvl2pPr>
            <a:lvl3pPr marL="914021" indent="0" algn="ctr">
              <a:buNone/>
              <a:defRPr/>
            </a:lvl3pPr>
            <a:lvl4pPr marL="1371032" indent="0" algn="ctr">
              <a:buNone/>
              <a:defRPr/>
            </a:lvl4pPr>
            <a:lvl5pPr marL="1828041" indent="0" algn="ctr">
              <a:buNone/>
              <a:defRPr/>
            </a:lvl5pPr>
            <a:lvl6pPr marL="2285052" indent="0" algn="ctr">
              <a:buNone/>
              <a:defRPr/>
            </a:lvl6pPr>
            <a:lvl7pPr marL="2742062" indent="0" algn="ctr">
              <a:buNone/>
              <a:defRPr/>
            </a:lvl7pPr>
            <a:lvl8pPr marL="3199072" indent="0" algn="ctr">
              <a:buNone/>
              <a:defRPr/>
            </a:lvl8pPr>
            <a:lvl9pPr marL="365608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8588C-8CE0-4019-ADEB-59E7FBA06A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9427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F1680-ED90-4AB2-B7A6-5D0CF313D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390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1" indent="0">
              <a:buNone/>
              <a:defRPr sz="1600"/>
            </a:lvl3pPr>
            <a:lvl4pPr marL="1371032" indent="0">
              <a:buNone/>
              <a:defRPr sz="1400"/>
            </a:lvl4pPr>
            <a:lvl5pPr marL="1828041" indent="0">
              <a:buNone/>
              <a:defRPr sz="1400"/>
            </a:lvl5pPr>
            <a:lvl6pPr marL="2285052" indent="0">
              <a:buNone/>
              <a:defRPr sz="1400"/>
            </a:lvl6pPr>
            <a:lvl7pPr marL="2742062" indent="0">
              <a:buNone/>
              <a:defRPr sz="1400"/>
            </a:lvl7pPr>
            <a:lvl8pPr marL="3199072" indent="0">
              <a:buNone/>
              <a:defRPr sz="1400"/>
            </a:lvl8pPr>
            <a:lvl9pPr marL="365608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DEA24-4A5B-4846-971B-816859F4F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635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F8CD-19F0-499E-8F1C-E2B1C6C74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67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1B5E1-B7AE-4E65-BC5D-598E29B14B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0757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7C1C6-FD2F-4BCC-9DDC-51B3E4A077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37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19BCB-AD1F-45A7-8A41-877A24605A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085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F6F6A-D069-460F-9074-25535EA7A9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315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91BB8-A683-4D6C-B34D-2248AE3958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925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2354A-823E-4627-8825-8DDFD0F839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495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AD827-41CD-449B-AC5C-40B43782C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490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E3993-2A1C-433F-B8CE-940E84D0D8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167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8B0BA-7D97-43EA-92BE-078D710F44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749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TCGAcoverpage_030111_v4_P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24400" y="1600211"/>
            <a:ext cx="3886200" cy="1470025"/>
          </a:xfrm>
        </p:spPr>
        <p:txBody>
          <a:bodyPr/>
          <a:lstStyle>
            <a:lvl1pPr>
              <a:defRPr sz="1800" b="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24402" y="3886202"/>
            <a:ext cx="3962400" cy="1752600"/>
          </a:xfrm>
        </p:spPr>
        <p:txBody>
          <a:bodyPr/>
          <a:lstStyle>
            <a:lvl1pPr marL="0" indent="0">
              <a:buFontTx/>
              <a:buNone/>
              <a:defRPr sz="1300" b="1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585499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35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0E305-0C63-4BEF-804A-C2B6CAED73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4867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0" indent="0">
              <a:buNone/>
              <a:defRPr sz="1800"/>
            </a:lvl2pPr>
            <a:lvl3pPr marL="913505" indent="0">
              <a:buNone/>
              <a:defRPr sz="1600"/>
            </a:lvl3pPr>
            <a:lvl4pPr marL="1370260" indent="0">
              <a:buNone/>
              <a:defRPr sz="1400"/>
            </a:lvl4pPr>
            <a:lvl5pPr marL="1827014" indent="0">
              <a:buNone/>
              <a:defRPr sz="1400"/>
            </a:lvl5pPr>
            <a:lvl6pPr marL="2283767" indent="0">
              <a:buNone/>
              <a:defRPr sz="1400"/>
            </a:lvl6pPr>
            <a:lvl7pPr marL="2740520" indent="0">
              <a:buNone/>
              <a:defRPr sz="1400"/>
            </a:lvl7pPr>
            <a:lvl8pPr marL="3197272" indent="0">
              <a:buNone/>
              <a:defRPr sz="1400"/>
            </a:lvl8pPr>
            <a:lvl9pPr marL="365402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12473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689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0" indent="0">
              <a:buNone/>
              <a:defRPr sz="2000" b="1"/>
            </a:lvl2pPr>
            <a:lvl3pPr marL="913505" indent="0">
              <a:buNone/>
              <a:defRPr sz="1800" b="1"/>
            </a:lvl3pPr>
            <a:lvl4pPr marL="1370260" indent="0">
              <a:buNone/>
              <a:defRPr sz="1600" b="1"/>
            </a:lvl4pPr>
            <a:lvl5pPr marL="1827014" indent="0">
              <a:buNone/>
              <a:defRPr sz="1600" b="1"/>
            </a:lvl5pPr>
            <a:lvl6pPr marL="2283767" indent="0">
              <a:buNone/>
              <a:defRPr sz="1600" b="1"/>
            </a:lvl6pPr>
            <a:lvl7pPr marL="2740520" indent="0">
              <a:buNone/>
              <a:defRPr sz="1600" b="1"/>
            </a:lvl7pPr>
            <a:lvl8pPr marL="3197272" indent="0">
              <a:buNone/>
              <a:defRPr sz="1600" b="1"/>
            </a:lvl8pPr>
            <a:lvl9pPr marL="365402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0" indent="0">
              <a:buNone/>
              <a:defRPr sz="2000" b="1"/>
            </a:lvl2pPr>
            <a:lvl3pPr marL="913505" indent="0">
              <a:buNone/>
              <a:defRPr sz="1800" b="1"/>
            </a:lvl3pPr>
            <a:lvl4pPr marL="1370260" indent="0">
              <a:buNone/>
              <a:defRPr sz="1600" b="1"/>
            </a:lvl4pPr>
            <a:lvl5pPr marL="1827014" indent="0">
              <a:buNone/>
              <a:defRPr sz="1600" b="1"/>
            </a:lvl5pPr>
            <a:lvl6pPr marL="2283767" indent="0">
              <a:buNone/>
              <a:defRPr sz="1600" b="1"/>
            </a:lvl6pPr>
            <a:lvl7pPr marL="2740520" indent="0">
              <a:buNone/>
              <a:defRPr sz="1600" b="1"/>
            </a:lvl7pPr>
            <a:lvl8pPr marL="3197272" indent="0">
              <a:buNone/>
              <a:defRPr sz="1600" b="1"/>
            </a:lvl8pPr>
            <a:lvl9pPr marL="365402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795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389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4043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1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50" indent="0">
              <a:buNone/>
              <a:defRPr sz="1200"/>
            </a:lvl2pPr>
            <a:lvl3pPr marL="913505" indent="0">
              <a:buNone/>
              <a:defRPr sz="1000"/>
            </a:lvl3pPr>
            <a:lvl4pPr marL="1370260" indent="0">
              <a:buNone/>
              <a:defRPr sz="900"/>
            </a:lvl4pPr>
            <a:lvl5pPr marL="1827014" indent="0">
              <a:buNone/>
              <a:defRPr sz="900"/>
            </a:lvl5pPr>
            <a:lvl6pPr marL="2283767" indent="0">
              <a:buNone/>
              <a:defRPr sz="900"/>
            </a:lvl6pPr>
            <a:lvl7pPr marL="2740520" indent="0">
              <a:buNone/>
              <a:defRPr sz="900"/>
            </a:lvl7pPr>
            <a:lvl8pPr marL="3197272" indent="0">
              <a:buNone/>
              <a:defRPr sz="900"/>
            </a:lvl8pPr>
            <a:lvl9pPr marL="365402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80394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50" indent="0">
              <a:buNone/>
              <a:defRPr sz="2800"/>
            </a:lvl2pPr>
            <a:lvl3pPr marL="913505" indent="0">
              <a:buNone/>
              <a:defRPr sz="2400"/>
            </a:lvl3pPr>
            <a:lvl4pPr marL="1370260" indent="0">
              <a:buNone/>
              <a:defRPr sz="2000"/>
            </a:lvl4pPr>
            <a:lvl5pPr marL="1827014" indent="0">
              <a:buNone/>
              <a:defRPr sz="2000"/>
            </a:lvl5pPr>
            <a:lvl6pPr marL="2283767" indent="0">
              <a:buNone/>
              <a:defRPr sz="2000"/>
            </a:lvl6pPr>
            <a:lvl7pPr marL="2740520" indent="0">
              <a:buNone/>
              <a:defRPr sz="2000"/>
            </a:lvl7pPr>
            <a:lvl8pPr marL="3197272" indent="0">
              <a:buNone/>
              <a:defRPr sz="2000"/>
            </a:lvl8pPr>
            <a:lvl9pPr marL="365402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50" indent="0">
              <a:buNone/>
              <a:defRPr sz="1200"/>
            </a:lvl2pPr>
            <a:lvl3pPr marL="913505" indent="0">
              <a:buNone/>
              <a:defRPr sz="1000"/>
            </a:lvl3pPr>
            <a:lvl4pPr marL="1370260" indent="0">
              <a:buNone/>
              <a:defRPr sz="900"/>
            </a:lvl4pPr>
            <a:lvl5pPr marL="1827014" indent="0">
              <a:buNone/>
              <a:defRPr sz="900"/>
            </a:lvl5pPr>
            <a:lvl6pPr marL="2283767" indent="0">
              <a:buNone/>
              <a:defRPr sz="900"/>
            </a:lvl6pPr>
            <a:lvl7pPr marL="2740520" indent="0">
              <a:buNone/>
              <a:defRPr sz="900"/>
            </a:lvl7pPr>
            <a:lvl8pPr marL="3197272" indent="0">
              <a:buNone/>
              <a:defRPr sz="900"/>
            </a:lvl8pPr>
            <a:lvl9pPr marL="365402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68625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487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4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666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-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086600" cy="109728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8760"/>
            <a:ext cx="8229600" cy="376396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 vert="horz" wrap="square" lIns="91350" tIns="45672" rIns="91350" bIns="4567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2499DF4-1F2B-4266-BE3F-6CAB3BCA66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66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83D8C-BF9F-41D9-9AAF-C7509B1C66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65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A0188-944C-4FBB-B969-172C99BAA7B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616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7ACDC-B948-4D06-A406-8A98AABFF42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877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0A32E-4D20-426A-9263-8F528248DC5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452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B4021-2005-4221-A7DF-383804684ED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702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CBF11-3E88-495C-8225-E6C30CCC522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829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1B5E1-B7AE-4E65-BC5D-598E29B14BA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798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0E305-0C63-4BEF-804A-C2B6CAED73A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2569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83D8C-BF9F-41D9-9AAF-C7509B1C664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357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BCAA5-F615-4E05-8DA1-5D05FCA3D78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916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1438C-70E8-4F30-A2ED-475E66EACA3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29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BCAA5-F615-4E05-8DA1-5D05FCA3D7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488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2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26FCD-5F97-49A6-8556-C1299C14999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8453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A0188-944C-4FBB-B969-172C99BAA7B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106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7ACDC-B948-4D06-A406-8A98AABFF42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606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0A32E-4D20-426A-9263-8F528248DC5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404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B4021-2005-4221-A7DF-383804684ED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2534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CBF11-3E88-495C-8225-E6C30CCC522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405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1B5E1-B7AE-4E65-BC5D-598E29B14BA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827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0E305-0C63-4BEF-804A-C2B6CAED73A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038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83D8C-BF9F-41D9-9AAF-C7509B1C664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886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BCAA5-F615-4E05-8DA1-5D05FCA3D78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86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5.xml"/><Relationship Id="rId15" Type="http://schemas.openxmlformats.org/officeDocument/2006/relationships/theme" Target="../theme/theme10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96B5753-FA71-4769-A2A3-AB18CB650D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710D66-D6A5-4F8B-978B-5E0F09112C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A8C5EC-0251-4D8E-A6CB-E664CF9126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0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040" y="568861"/>
            <a:ext cx="780624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040" y="1906761"/>
            <a:ext cx="7806240" cy="431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84792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 b="1">
          <a:solidFill>
            <a:srgbClr val="000000"/>
          </a:solidFill>
          <a:latin typeface="+mj-lt"/>
          <a:ea typeface="+mj-ea"/>
          <a:cs typeface="+mj-cs"/>
        </a:defRPr>
      </a:lvl1pPr>
      <a:lvl2pPr marL="391686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2pPr>
      <a:lvl3pPr marL="587529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3pPr>
      <a:lvl4pPr marL="783372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4pPr>
      <a:lvl5pPr marL="979214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5pPr>
      <a:lvl6pPr marL="1393941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6pPr>
      <a:lvl7pPr marL="1808667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7pPr>
      <a:lvl8pPr marL="2223393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8pPr>
      <a:lvl9pPr marL="2638119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9pPr>
    </p:titleStyle>
    <p:bodyStyle>
      <a:lvl1pPr marL="391686" indent="-293764" algn="l" defTabSz="414726" rtl="0" fontAlgn="base" hangingPunct="0">
        <a:lnSpc>
          <a:spcPct val="93000"/>
        </a:lnSpc>
        <a:spcBef>
          <a:spcPct val="0"/>
        </a:spcBef>
        <a:spcAft>
          <a:spcPts val="806"/>
        </a:spcAft>
        <a:buClr>
          <a:srgbClr val="000000"/>
        </a:buClr>
        <a:buSzPct val="100000"/>
        <a:buFont typeface="Arial" pitchFamily="34" charset="0"/>
        <a:buChar char="•"/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783372" indent="-260644" algn="l" defTabSz="414726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75057" indent="-195843" algn="l" defTabSz="414726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itchFamily="2" charset="2"/>
        <a:buChar char="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566743" indent="-195843" algn="l" defTabSz="414726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itchFamily="18" charset="2"/>
        <a:buChar char="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958429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373155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787881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202607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617333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96B5753-FA71-4769-A2A3-AB18CB650DE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841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96B5753-FA71-4769-A2A3-AB18CB650DE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920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41BE076-2006-418D-AAA3-88DD2300D7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7570FD-2636-421D-A76B-AF36FB04817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923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7F9723-4612-4A59-8F8F-A72D33749E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6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0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0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0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04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558" indent="-22850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568" indent="-22850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579" indent="-22850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589" indent="-22850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TCGA_inside-A_v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0" tIns="45672" rIns="91350" bIns="456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0" tIns="45672" rIns="91350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 Box 8"/>
          <p:cNvSpPr txBox="1">
            <a:spLocks noChangeArrowheads="1"/>
          </p:cNvSpPr>
          <p:nvPr/>
        </p:nvSpPr>
        <p:spPr bwMode="auto">
          <a:xfrm>
            <a:off x="457200" y="6400800"/>
            <a:ext cx="762000" cy="276225"/>
          </a:xfrm>
          <a:prstGeom prst="rect">
            <a:avLst/>
          </a:prstGeom>
          <a:noFill/>
          <a:ln>
            <a:noFill/>
          </a:ln>
          <a:extLst/>
        </p:spPr>
        <p:txBody>
          <a:bodyPr lIns="91350" tIns="45672" rIns="91350" bIns="4567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494C7606-0DA5-4504-9AE7-E1046A15119D}" type="slidenum">
              <a:rPr lang="en-US" altLang="en-US" sz="1200" b="1" smtClean="0">
                <a:solidFill>
                  <a:srgbClr val="59844F"/>
                </a:solidFill>
                <a:latin typeface="Myriad Pro" pitchFamily="34" charset="0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1200" b="1" smtClean="0">
              <a:solidFill>
                <a:srgbClr val="59844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82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ＭＳ Ｐゴシック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pitchFamily="34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pitchFamily="34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pitchFamily="34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pitchFamily="34" charset="0"/>
          <a:ea typeface="ＭＳ Ｐゴシック" pitchFamily="34" charset="-128"/>
          <a:cs typeface="ＭＳ Ｐゴシック" charset="0"/>
        </a:defRPr>
      </a:lvl5pPr>
      <a:lvl6pPr marL="45675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pitchFamily="34" charset="0"/>
        </a:defRPr>
      </a:lvl6pPr>
      <a:lvl7pPr marL="913505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pitchFamily="34" charset="0"/>
        </a:defRPr>
      </a:lvl7pPr>
      <a:lvl8pPr marL="137026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pitchFamily="34" charset="0"/>
        </a:defRPr>
      </a:lvl8pPr>
      <a:lvl9pPr marL="1827014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pitchFamily="34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lr>
          <a:srgbClr val="FC4B04"/>
        </a:buClr>
        <a:buChar char="•"/>
        <a:defRPr sz="2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lr>
          <a:srgbClr val="FC4B04"/>
        </a:buClr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ＭＳ Ｐゴシック" pitchFamily="34" charset="-128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lr>
          <a:srgbClr val="FC4B04"/>
        </a:buClr>
        <a:buChar char="•"/>
        <a:defRPr sz="2000">
          <a:solidFill>
            <a:schemeClr val="tx1"/>
          </a:solidFill>
          <a:latin typeface="+mn-lt"/>
          <a:ea typeface="ＭＳ Ｐゴシック" pitchFamily="34" charset="-128"/>
          <a:cs typeface="ＭＳ Ｐゴシック" pitchFamily="34" charset="-128"/>
        </a:defRPr>
      </a:lvl3pPr>
      <a:lvl4pPr marL="1595438" indent="-223838" algn="l" rtl="0" eaLnBrk="0" fontAlgn="base" hangingPunct="0">
        <a:spcBef>
          <a:spcPct val="20000"/>
        </a:spcBef>
        <a:spcAft>
          <a:spcPct val="0"/>
        </a:spcAft>
        <a:buClr>
          <a:srgbClr val="FC4B04"/>
        </a:buClr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ＭＳ Ｐゴシック" pitchFamily="34" charset="-128"/>
        </a:defRPr>
      </a:lvl4pPr>
      <a:lvl5pPr marL="2052638" indent="-223838" algn="l" rtl="0" eaLnBrk="0" fontAlgn="base" hangingPunct="0">
        <a:spcBef>
          <a:spcPct val="20000"/>
        </a:spcBef>
        <a:spcAft>
          <a:spcPct val="0"/>
        </a:spcAft>
        <a:buClr>
          <a:srgbClr val="FC4B04"/>
        </a:buClr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ＭＳ Ｐゴシック" pitchFamily="34" charset="-128"/>
        </a:defRPr>
      </a:lvl5pPr>
      <a:lvl6pPr marL="2512151" indent="-228375" algn="l" rtl="0" fontAlgn="base">
        <a:spcBef>
          <a:spcPct val="20000"/>
        </a:spcBef>
        <a:spcAft>
          <a:spcPct val="0"/>
        </a:spcAft>
        <a:buClr>
          <a:srgbClr val="FC4B04"/>
        </a:buClr>
        <a:buChar char="»"/>
        <a:defRPr sz="2000">
          <a:solidFill>
            <a:schemeClr val="tx1"/>
          </a:solidFill>
          <a:latin typeface="+mn-lt"/>
        </a:defRPr>
      </a:lvl6pPr>
      <a:lvl7pPr marL="2968897" indent="-228375" algn="l" rtl="0" fontAlgn="base">
        <a:spcBef>
          <a:spcPct val="20000"/>
        </a:spcBef>
        <a:spcAft>
          <a:spcPct val="0"/>
        </a:spcAft>
        <a:buClr>
          <a:srgbClr val="FC4B04"/>
        </a:buClr>
        <a:buChar char="»"/>
        <a:defRPr sz="2000">
          <a:solidFill>
            <a:schemeClr val="tx1"/>
          </a:solidFill>
          <a:latin typeface="+mn-lt"/>
        </a:defRPr>
      </a:lvl7pPr>
      <a:lvl8pPr marL="3425653" indent="-228375" algn="l" rtl="0" fontAlgn="base">
        <a:spcBef>
          <a:spcPct val="20000"/>
        </a:spcBef>
        <a:spcAft>
          <a:spcPct val="0"/>
        </a:spcAft>
        <a:buClr>
          <a:srgbClr val="FC4B04"/>
        </a:buClr>
        <a:buChar char="»"/>
        <a:defRPr sz="2000">
          <a:solidFill>
            <a:schemeClr val="tx1"/>
          </a:solidFill>
          <a:latin typeface="+mn-lt"/>
        </a:defRPr>
      </a:lvl8pPr>
      <a:lvl9pPr marL="3882401" indent="-228375" algn="l" rtl="0" fontAlgn="base">
        <a:spcBef>
          <a:spcPct val="20000"/>
        </a:spcBef>
        <a:spcAft>
          <a:spcPct val="0"/>
        </a:spcAft>
        <a:buClr>
          <a:srgbClr val="FC4B04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0" algn="l" defTabSz="913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5" algn="l" defTabSz="913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0" algn="l" defTabSz="913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4" algn="l" defTabSz="913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67" algn="l" defTabSz="913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0" algn="l" defTabSz="913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72" algn="l" defTabSz="913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28" algn="l" defTabSz="913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96B5753-FA71-4769-A2A3-AB18CB650DE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281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96B5753-FA71-4769-A2A3-AB18CB650DE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524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7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4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4" Type="http://schemas.openxmlformats.org/officeDocument/2006/relationships/image" Target="../media/image142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143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44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7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7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16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4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49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50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5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0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52.emf"/><Relationship Id="rId3" Type="http://schemas.openxmlformats.org/officeDocument/2006/relationships/image" Target="../media/image153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54.em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58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59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60.png"/><Relationship Id="rId3" Type="http://schemas.openxmlformats.org/officeDocument/2006/relationships/image" Target="../media/image161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62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6" Type="http://schemas.openxmlformats.org/officeDocument/2006/relationships/image" Target="../media/image167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6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4" Type="http://schemas.openxmlformats.org/officeDocument/2006/relationships/image" Target="../media/image170.emf"/><Relationship Id="rId5" Type="http://schemas.openxmlformats.org/officeDocument/2006/relationships/image" Target="../media/image171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6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17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172.jpeg"/><Relationship Id="rId3" Type="http://schemas.openxmlformats.org/officeDocument/2006/relationships/image" Target="../media/image173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174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75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5" Type="http://schemas.openxmlformats.org/officeDocument/2006/relationships/image" Target="../media/image179.emf"/><Relationship Id="rId6" Type="http://schemas.openxmlformats.org/officeDocument/2006/relationships/image" Target="../media/image180.png"/><Relationship Id="rId7" Type="http://schemas.openxmlformats.org/officeDocument/2006/relationships/image" Target="../media/image181.png"/><Relationship Id="rId8" Type="http://schemas.openxmlformats.org/officeDocument/2006/relationships/image" Target="../media/image182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7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5" Type="http://schemas.openxmlformats.org/officeDocument/2006/relationships/image" Target="../media/image186.png"/><Relationship Id="rId6" Type="http://schemas.openxmlformats.org/officeDocument/2006/relationships/image" Target="../media/image187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83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4" Type="http://schemas.openxmlformats.org/officeDocument/2006/relationships/image" Target="../media/image189.jpeg"/><Relationship Id="rId5" Type="http://schemas.openxmlformats.org/officeDocument/2006/relationships/image" Target="../media/image54.jpeg"/><Relationship Id="rId6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1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2.jpeg"/><Relationship Id="rId3" Type="http://schemas.openxmlformats.org/officeDocument/2006/relationships/image" Target="../media/image193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4.png"/><Relationship Id="rId3" Type="http://schemas.openxmlformats.org/officeDocument/2006/relationships/image" Target="../media/image19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18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6.jpeg"/><Relationship Id="rId3" Type="http://schemas.openxmlformats.org/officeDocument/2006/relationships/image" Target="../media/image197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8.jpeg"/><Relationship Id="rId3" Type="http://schemas.openxmlformats.org/officeDocument/2006/relationships/image" Target="../media/image199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0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1.jpeg"/><Relationship Id="rId3" Type="http://schemas.openxmlformats.org/officeDocument/2006/relationships/image" Target="../media/image202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20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20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206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jpe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8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0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4" Type="http://schemas.openxmlformats.org/officeDocument/2006/relationships/image" Target="../media/image121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27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2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31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32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33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34.w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35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36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37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rk Clinic 3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2514601" y="2209800"/>
            <a:ext cx="6629400" cy="461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Calibri" pitchFamily="34" charset="0"/>
              </a:rPr>
              <a:t>GIST 201: The Pathology of </a:t>
            </a:r>
            <a:r>
              <a:rPr lang="en-US" altLang="en-US" sz="3600" b="1" dirty="0" smtClean="0">
                <a:latin typeface="Calibri" pitchFamily="34" charset="0"/>
              </a:rPr>
              <a:t>GIST: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latin typeface="Calibri" pitchFamily="34" charset="0"/>
              </a:rPr>
              <a:t>9</a:t>
            </a:r>
            <a:r>
              <a:rPr lang="en-US" altLang="en-US" sz="3600" b="1" baseline="30000" dirty="0" smtClean="0">
                <a:latin typeface="Calibri" pitchFamily="34" charset="0"/>
              </a:rPr>
              <a:t>th</a:t>
            </a:r>
            <a:r>
              <a:rPr lang="en-US" altLang="en-US" sz="3600" b="1" dirty="0" smtClean="0">
                <a:latin typeface="Calibri" pitchFamily="34" charset="0"/>
              </a:rPr>
              <a:t> Annual GIST Summit (GSI)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latin typeface="Calibri" pitchFamily="34" charset="0"/>
              </a:rPr>
              <a:t> </a:t>
            </a:r>
            <a:endParaRPr lang="en-US" altLang="en-US" sz="3600" b="1" dirty="0"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800" b="1" dirty="0"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2"/>
                </a:solidFill>
                <a:latin typeface="Calibri" pitchFamily="34" charset="0"/>
              </a:rPr>
              <a:t>Alexander </a:t>
            </a:r>
            <a:r>
              <a:rPr lang="en-US" altLang="en-US" sz="2400" b="1" dirty="0">
                <a:solidFill>
                  <a:schemeClr val="bg2"/>
                </a:solidFill>
                <a:latin typeface="Calibri" pitchFamily="34" charset="0"/>
              </a:rPr>
              <a:t>Lazar </a:t>
            </a:r>
            <a:r>
              <a:rPr lang="en-US" altLang="en-US" sz="2400" b="1" dirty="0" smtClean="0">
                <a:solidFill>
                  <a:schemeClr val="bg2"/>
                </a:solidFill>
                <a:latin typeface="Calibri" pitchFamily="34" charset="0"/>
              </a:rPr>
              <a:t>MD/PhD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smtClean="0">
                <a:solidFill>
                  <a:schemeClr val="bg2"/>
                </a:solidFill>
                <a:latin typeface="Calibri" pitchFamily="34" charset="0"/>
              </a:rPr>
              <a:t>Professor, Departments of Pathology &amp; Genomic Medicine</a:t>
            </a:r>
            <a:endParaRPr lang="en-US" altLang="en-US" sz="2000" b="1" dirty="0">
              <a:solidFill>
                <a:schemeClr val="bg2"/>
              </a:solidFill>
              <a:latin typeface="Calibri" pitchFamily="34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chemeClr val="bg2"/>
                </a:solidFill>
                <a:latin typeface="Calibri" pitchFamily="34" charset="0"/>
              </a:rPr>
              <a:t>Director, Sarcoma &amp; Melanoma Molecular Diagnostics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chemeClr val="bg2"/>
                </a:solidFill>
                <a:latin typeface="Calibri" pitchFamily="34" charset="0"/>
              </a:rPr>
              <a:t>Section of Soft Tissue/Sarcoma Pathology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chemeClr val="bg2"/>
                </a:solidFill>
                <a:latin typeface="Calibri" pitchFamily="34" charset="0"/>
              </a:rPr>
              <a:t>Faculty, Sarcoma Research </a:t>
            </a:r>
            <a:r>
              <a:rPr lang="en-US" altLang="en-US" sz="1800" b="1" dirty="0" smtClean="0">
                <a:solidFill>
                  <a:schemeClr val="bg2"/>
                </a:solidFill>
                <a:latin typeface="Calibri" pitchFamily="34" charset="0"/>
              </a:rPr>
              <a:t>Center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bg2"/>
                </a:solidFill>
                <a:latin typeface="Calibri" pitchFamily="34" charset="0"/>
              </a:rPr>
              <a:t>Saturday 16 September 2017</a:t>
            </a:r>
            <a:endParaRPr lang="en-US" altLang="en-US" sz="1800" b="1" dirty="0">
              <a:solidFill>
                <a:schemeClr val="bg2"/>
              </a:solidFill>
              <a:latin typeface="Calibri" pitchFamily="34" charset="0"/>
            </a:endParaRPr>
          </a:p>
        </p:txBody>
      </p:sp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" y="4572002"/>
            <a:ext cx="2166939" cy="22383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4476751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4" name="Picture 2" descr="Logo_Blue_Teal_Gre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-1"/>
            <a:ext cx="1282881" cy="189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4233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357193" y="274638"/>
            <a:ext cx="84296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accent1"/>
                </a:solidFill>
                <a:latin typeface="Calibri" pitchFamily="34" charset="0"/>
              </a:rPr>
              <a:t>GIST - Recurrence-Free Survival Following Surgical Treatment of Primary GIST</a:t>
            </a:r>
            <a:r>
              <a:rPr lang="en-US" altLang="en-US" sz="4000">
                <a:solidFill>
                  <a:schemeClr val="tx2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457201" y="1600202"/>
            <a:ext cx="7678739" cy="95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00"/>
              </a:buClr>
            </a:pPr>
            <a:r>
              <a:rPr lang="en-US" altLang="en-US" sz="2800" b="1">
                <a:latin typeface="Calibri" pitchFamily="34" charset="0"/>
              </a:rPr>
              <a:t>Recurrence-free survival is predicted by tumor size and mitotic index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6027742" y="6495588"/>
            <a:ext cx="3040063" cy="286214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 anchor="b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  <a:cs typeface="Arial" charset="0"/>
              </a:rPr>
              <a:t>Singer et al. </a:t>
            </a:r>
            <a:r>
              <a:rPr lang="en-US" altLang="en-US" sz="1400" b="1" i="1">
                <a:solidFill>
                  <a:srgbClr val="5F5F5F"/>
                </a:solidFill>
                <a:latin typeface="Calibri" pitchFamily="34" charset="0"/>
                <a:cs typeface="Arial" charset="0"/>
              </a:rPr>
              <a:t>J Clin Oncol.</a:t>
            </a: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  <a:cs typeface="Arial" charset="0"/>
              </a:rPr>
              <a:t> 2002;20:3898</a:t>
            </a:r>
          </a:p>
        </p:txBody>
      </p:sp>
      <p:sp>
        <p:nvSpPr>
          <p:cNvPr id="88069" name="Freeform 5"/>
          <p:cNvSpPr>
            <a:spLocks/>
          </p:cNvSpPr>
          <p:nvPr/>
        </p:nvSpPr>
        <p:spPr bwMode="auto">
          <a:xfrm>
            <a:off x="1238251" y="2895601"/>
            <a:ext cx="2921000" cy="2159000"/>
          </a:xfrm>
          <a:custGeom>
            <a:avLst/>
            <a:gdLst>
              <a:gd name="T0" fmla="*/ 0 w 1840"/>
              <a:gd name="T1" fmla="*/ 0 h 1420"/>
              <a:gd name="T2" fmla="*/ 0 w 1840"/>
              <a:gd name="T3" fmla="*/ 2147483647 h 1420"/>
              <a:gd name="T4" fmla="*/ 2147483647 w 1840"/>
              <a:gd name="T5" fmla="*/ 2147483647 h 14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40" h="1420">
                <a:moveTo>
                  <a:pt x="0" y="0"/>
                </a:moveTo>
                <a:lnTo>
                  <a:pt x="0" y="1420"/>
                </a:lnTo>
                <a:lnTo>
                  <a:pt x="1840" y="142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1155700" y="2901950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071" name="Line 7"/>
          <p:cNvSpPr>
            <a:spLocks noChangeShapeType="1"/>
          </p:cNvSpPr>
          <p:nvPr/>
        </p:nvSpPr>
        <p:spPr bwMode="auto">
          <a:xfrm>
            <a:off x="1155700" y="3435350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072" name="Line 8"/>
          <p:cNvSpPr>
            <a:spLocks noChangeShapeType="1"/>
          </p:cNvSpPr>
          <p:nvPr/>
        </p:nvSpPr>
        <p:spPr bwMode="auto">
          <a:xfrm>
            <a:off x="1155700" y="3968750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073" name="Line 9"/>
          <p:cNvSpPr>
            <a:spLocks noChangeShapeType="1"/>
          </p:cNvSpPr>
          <p:nvPr/>
        </p:nvSpPr>
        <p:spPr bwMode="auto">
          <a:xfrm>
            <a:off x="1155700" y="4508500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>
            <a:off x="1155700" y="5054600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075" name="Line 11"/>
          <p:cNvSpPr>
            <a:spLocks noChangeShapeType="1"/>
          </p:cNvSpPr>
          <p:nvPr/>
        </p:nvSpPr>
        <p:spPr bwMode="auto">
          <a:xfrm rot="-5400000">
            <a:off x="1200149" y="5092700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076" name="Line 12"/>
          <p:cNvSpPr>
            <a:spLocks noChangeShapeType="1"/>
          </p:cNvSpPr>
          <p:nvPr/>
        </p:nvSpPr>
        <p:spPr bwMode="auto">
          <a:xfrm rot="-5400000">
            <a:off x="1917700" y="5092700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077" name="Line 13"/>
          <p:cNvSpPr>
            <a:spLocks noChangeShapeType="1"/>
          </p:cNvSpPr>
          <p:nvPr/>
        </p:nvSpPr>
        <p:spPr bwMode="auto">
          <a:xfrm rot="-5400000">
            <a:off x="2647951" y="5092700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078" name="Line 14"/>
          <p:cNvSpPr>
            <a:spLocks noChangeShapeType="1"/>
          </p:cNvSpPr>
          <p:nvPr/>
        </p:nvSpPr>
        <p:spPr bwMode="auto">
          <a:xfrm rot="-5400000">
            <a:off x="3384551" y="5092700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079" name="Line 15"/>
          <p:cNvSpPr>
            <a:spLocks noChangeShapeType="1"/>
          </p:cNvSpPr>
          <p:nvPr/>
        </p:nvSpPr>
        <p:spPr bwMode="auto">
          <a:xfrm rot="-5400000">
            <a:off x="4108451" y="5083175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080" name="Text Box 16"/>
          <p:cNvSpPr txBox="1">
            <a:spLocks noChangeArrowheads="1"/>
          </p:cNvSpPr>
          <p:nvPr/>
        </p:nvSpPr>
        <p:spPr bwMode="auto">
          <a:xfrm>
            <a:off x="879477" y="4887914"/>
            <a:ext cx="288821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0</a:t>
            </a:r>
          </a:p>
        </p:txBody>
      </p:sp>
      <p:sp>
        <p:nvSpPr>
          <p:cNvPr id="88081" name="Text Box 17"/>
          <p:cNvSpPr txBox="1">
            <a:spLocks noChangeArrowheads="1"/>
          </p:cNvSpPr>
          <p:nvPr/>
        </p:nvSpPr>
        <p:spPr bwMode="auto">
          <a:xfrm>
            <a:off x="624627" y="4360863"/>
            <a:ext cx="551713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0.25</a:t>
            </a:r>
          </a:p>
        </p:txBody>
      </p:sp>
      <p:sp>
        <p:nvSpPr>
          <p:cNvPr id="88082" name="Text Box 18"/>
          <p:cNvSpPr txBox="1">
            <a:spLocks noChangeArrowheads="1"/>
          </p:cNvSpPr>
          <p:nvPr/>
        </p:nvSpPr>
        <p:spPr bwMode="auto">
          <a:xfrm>
            <a:off x="624627" y="3795714"/>
            <a:ext cx="551713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0.50</a:t>
            </a:r>
          </a:p>
        </p:txBody>
      </p:sp>
      <p:sp>
        <p:nvSpPr>
          <p:cNvPr id="88083" name="Text Box 19"/>
          <p:cNvSpPr txBox="1">
            <a:spLocks noChangeArrowheads="1"/>
          </p:cNvSpPr>
          <p:nvPr/>
        </p:nvSpPr>
        <p:spPr bwMode="auto">
          <a:xfrm>
            <a:off x="624627" y="3275015"/>
            <a:ext cx="551713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0.75</a:t>
            </a:r>
          </a:p>
        </p:txBody>
      </p:sp>
      <p:sp>
        <p:nvSpPr>
          <p:cNvPr id="88084" name="Text Box 20"/>
          <p:cNvSpPr txBox="1">
            <a:spLocks noChangeArrowheads="1"/>
          </p:cNvSpPr>
          <p:nvPr/>
        </p:nvSpPr>
        <p:spPr bwMode="auto">
          <a:xfrm>
            <a:off x="728822" y="2741615"/>
            <a:ext cx="447518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1.0</a:t>
            </a:r>
          </a:p>
        </p:txBody>
      </p:sp>
      <p:sp>
        <p:nvSpPr>
          <p:cNvPr id="88085" name="Text Box 21"/>
          <p:cNvSpPr txBox="1">
            <a:spLocks noChangeArrowheads="1"/>
          </p:cNvSpPr>
          <p:nvPr/>
        </p:nvSpPr>
        <p:spPr bwMode="auto">
          <a:xfrm>
            <a:off x="1086699" y="5154613"/>
            <a:ext cx="288820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0</a:t>
            </a:r>
          </a:p>
        </p:txBody>
      </p:sp>
      <p:sp>
        <p:nvSpPr>
          <p:cNvPr id="88086" name="Text Box 22"/>
          <p:cNvSpPr txBox="1">
            <a:spLocks noChangeArrowheads="1"/>
          </p:cNvSpPr>
          <p:nvPr/>
        </p:nvSpPr>
        <p:spPr bwMode="auto">
          <a:xfrm>
            <a:off x="1759296" y="5154613"/>
            <a:ext cx="393016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20</a:t>
            </a:r>
          </a:p>
        </p:txBody>
      </p:sp>
      <p:sp>
        <p:nvSpPr>
          <p:cNvPr id="88087" name="Text Box 23"/>
          <p:cNvSpPr txBox="1">
            <a:spLocks noChangeArrowheads="1"/>
          </p:cNvSpPr>
          <p:nvPr/>
        </p:nvSpPr>
        <p:spPr bwMode="auto">
          <a:xfrm>
            <a:off x="2476845" y="5154613"/>
            <a:ext cx="393016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40</a:t>
            </a:r>
          </a:p>
        </p:txBody>
      </p:sp>
      <p:sp>
        <p:nvSpPr>
          <p:cNvPr id="88088" name="Text Box 24"/>
          <p:cNvSpPr txBox="1">
            <a:spLocks noChangeArrowheads="1"/>
          </p:cNvSpPr>
          <p:nvPr/>
        </p:nvSpPr>
        <p:spPr bwMode="auto">
          <a:xfrm>
            <a:off x="3232496" y="5154613"/>
            <a:ext cx="393016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60</a:t>
            </a:r>
          </a:p>
        </p:txBody>
      </p:sp>
      <p:sp>
        <p:nvSpPr>
          <p:cNvPr id="88089" name="Text Box 25"/>
          <p:cNvSpPr txBox="1">
            <a:spLocks noChangeArrowheads="1"/>
          </p:cNvSpPr>
          <p:nvPr/>
        </p:nvSpPr>
        <p:spPr bwMode="auto">
          <a:xfrm>
            <a:off x="3962745" y="5154613"/>
            <a:ext cx="393016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80</a:t>
            </a:r>
          </a:p>
        </p:txBody>
      </p:sp>
      <p:sp>
        <p:nvSpPr>
          <p:cNvPr id="88090" name="Freeform 26"/>
          <p:cNvSpPr>
            <a:spLocks/>
          </p:cNvSpPr>
          <p:nvPr/>
        </p:nvSpPr>
        <p:spPr bwMode="auto">
          <a:xfrm>
            <a:off x="1246189" y="2895602"/>
            <a:ext cx="2519363" cy="796925"/>
          </a:xfrm>
          <a:custGeom>
            <a:avLst/>
            <a:gdLst>
              <a:gd name="T0" fmla="*/ 0 w 1587"/>
              <a:gd name="T1" fmla="*/ 0 h 502"/>
              <a:gd name="T2" fmla="*/ 350300855 w 1587"/>
              <a:gd name="T3" fmla="*/ 0 h 502"/>
              <a:gd name="T4" fmla="*/ 350300855 w 1587"/>
              <a:gd name="T5" fmla="*/ 176410938 h 502"/>
              <a:gd name="T6" fmla="*/ 385583036 w 1587"/>
              <a:gd name="T7" fmla="*/ 173891575 h 502"/>
              <a:gd name="T8" fmla="*/ 385583036 w 1587"/>
              <a:gd name="T9" fmla="*/ 365423450 h 502"/>
              <a:gd name="T10" fmla="*/ 551913315 w 1587"/>
              <a:gd name="T11" fmla="*/ 365423450 h 502"/>
              <a:gd name="T12" fmla="*/ 551913315 w 1587"/>
              <a:gd name="T13" fmla="*/ 574595625 h 502"/>
              <a:gd name="T14" fmla="*/ 607356742 w 1587"/>
              <a:gd name="T15" fmla="*/ 574595625 h 502"/>
              <a:gd name="T16" fmla="*/ 607356742 w 1587"/>
              <a:gd name="T17" fmla="*/ 778729075 h 502"/>
              <a:gd name="T18" fmla="*/ 940017301 w 1587"/>
              <a:gd name="T19" fmla="*/ 778729075 h 502"/>
              <a:gd name="T20" fmla="*/ 940017301 w 1587"/>
              <a:gd name="T21" fmla="*/ 1028223750 h 502"/>
              <a:gd name="T22" fmla="*/ 2056447092 w 1587"/>
              <a:gd name="T23" fmla="*/ 1028223750 h 502"/>
              <a:gd name="T24" fmla="*/ 2056447092 w 1587"/>
              <a:gd name="T25" fmla="*/ 1265118438 h 502"/>
              <a:gd name="T26" fmla="*/ 2147483647 w 1587"/>
              <a:gd name="T27" fmla="*/ 1265118438 h 50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87" h="502">
                <a:moveTo>
                  <a:pt x="0" y="0"/>
                </a:moveTo>
                <a:lnTo>
                  <a:pt x="139" y="0"/>
                </a:lnTo>
                <a:lnTo>
                  <a:pt x="139" y="70"/>
                </a:lnTo>
                <a:lnTo>
                  <a:pt x="153" y="69"/>
                </a:lnTo>
                <a:lnTo>
                  <a:pt x="153" y="145"/>
                </a:lnTo>
                <a:lnTo>
                  <a:pt x="219" y="145"/>
                </a:lnTo>
                <a:lnTo>
                  <a:pt x="219" y="228"/>
                </a:lnTo>
                <a:lnTo>
                  <a:pt x="241" y="228"/>
                </a:lnTo>
                <a:lnTo>
                  <a:pt x="241" y="309"/>
                </a:lnTo>
                <a:lnTo>
                  <a:pt x="373" y="309"/>
                </a:lnTo>
                <a:lnTo>
                  <a:pt x="373" y="408"/>
                </a:lnTo>
                <a:lnTo>
                  <a:pt x="816" y="408"/>
                </a:lnTo>
                <a:lnTo>
                  <a:pt x="816" y="502"/>
                </a:lnTo>
                <a:lnTo>
                  <a:pt x="1587" y="502"/>
                </a:lnTo>
              </a:path>
            </a:pathLst>
          </a:custGeom>
          <a:noFill/>
          <a:ln w="25400" cap="flat" cmpd="sng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091" name="Freeform 27"/>
          <p:cNvSpPr>
            <a:spLocks/>
          </p:cNvSpPr>
          <p:nvPr/>
        </p:nvSpPr>
        <p:spPr bwMode="auto">
          <a:xfrm>
            <a:off x="1250951" y="2897192"/>
            <a:ext cx="2535239" cy="536575"/>
          </a:xfrm>
          <a:custGeom>
            <a:avLst/>
            <a:gdLst>
              <a:gd name="T0" fmla="*/ 0 w 1597"/>
              <a:gd name="T1" fmla="*/ 0 h 338"/>
              <a:gd name="T2" fmla="*/ 279738193 w 1597"/>
              <a:gd name="T3" fmla="*/ 0 h 338"/>
              <a:gd name="T4" fmla="*/ 279738193 w 1597"/>
              <a:gd name="T5" fmla="*/ 408265313 h 338"/>
              <a:gd name="T6" fmla="*/ 577116689 w 1597"/>
              <a:gd name="T7" fmla="*/ 408265313 h 338"/>
              <a:gd name="T8" fmla="*/ 577116689 w 1597"/>
              <a:gd name="T9" fmla="*/ 851812813 h 338"/>
              <a:gd name="T10" fmla="*/ 2147483647 w 1597"/>
              <a:gd name="T11" fmla="*/ 851812813 h 3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97" h="338">
                <a:moveTo>
                  <a:pt x="0" y="0"/>
                </a:moveTo>
                <a:lnTo>
                  <a:pt x="111" y="0"/>
                </a:lnTo>
                <a:lnTo>
                  <a:pt x="111" y="162"/>
                </a:lnTo>
                <a:lnTo>
                  <a:pt x="229" y="162"/>
                </a:lnTo>
                <a:lnTo>
                  <a:pt x="229" y="338"/>
                </a:lnTo>
                <a:lnTo>
                  <a:pt x="1597" y="338"/>
                </a:ln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092" name="Freeform 28"/>
          <p:cNvSpPr>
            <a:spLocks/>
          </p:cNvSpPr>
          <p:nvPr/>
        </p:nvSpPr>
        <p:spPr bwMode="auto">
          <a:xfrm>
            <a:off x="1252540" y="2895600"/>
            <a:ext cx="2295525" cy="1652588"/>
          </a:xfrm>
          <a:custGeom>
            <a:avLst/>
            <a:gdLst>
              <a:gd name="T0" fmla="*/ 0 w 1446"/>
              <a:gd name="T1" fmla="*/ 0 h 1041"/>
              <a:gd name="T2" fmla="*/ 120967500 w 1446"/>
              <a:gd name="T3" fmla="*/ 0 h 1041"/>
              <a:gd name="T4" fmla="*/ 120967500 w 1446"/>
              <a:gd name="T5" fmla="*/ 138609429 h 1041"/>
              <a:gd name="T6" fmla="*/ 254536575 w 1446"/>
              <a:gd name="T7" fmla="*/ 138609429 h 1041"/>
              <a:gd name="T8" fmla="*/ 254536575 w 1446"/>
              <a:gd name="T9" fmla="*/ 302418841 h 1041"/>
              <a:gd name="T10" fmla="*/ 405745950 w 1446"/>
              <a:gd name="T11" fmla="*/ 302418841 h 1041"/>
              <a:gd name="T12" fmla="*/ 405745950 w 1446"/>
              <a:gd name="T13" fmla="*/ 461189527 h 1041"/>
              <a:gd name="T14" fmla="*/ 466229700 w 1446"/>
              <a:gd name="T15" fmla="*/ 461189527 h 1041"/>
              <a:gd name="T16" fmla="*/ 466229700 w 1446"/>
              <a:gd name="T17" fmla="*/ 622479576 h 1041"/>
              <a:gd name="T18" fmla="*/ 491431263 w 1446"/>
              <a:gd name="T19" fmla="*/ 622479576 h 1041"/>
              <a:gd name="T20" fmla="*/ 491431263 w 1446"/>
              <a:gd name="T21" fmla="*/ 773688997 h 1041"/>
              <a:gd name="T22" fmla="*/ 529232813 w 1446"/>
              <a:gd name="T23" fmla="*/ 773688997 h 1041"/>
              <a:gd name="T24" fmla="*/ 529232813 w 1446"/>
              <a:gd name="T25" fmla="*/ 929938731 h 1041"/>
              <a:gd name="T26" fmla="*/ 655240625 w 1446"/>
              <a:gd name="T27" fmla="*/ 929938731 h 1041"/>
              <a:gd name="T28" fmla="*/ 655240625 w 1446"/>
              <a:gd name="T29" fmla="*/ 1096269094 h 1041"/>
              <a:gd name="T30" fmla="*/ 806450000 w 1446"/>
              <a:gd name="T31" fmla="*/ 1096269094 h 1041"/>
              <a:gd name="T32" fmla="*/ 806450000 w 1446"/>
              <a:gd name="T33" fmla="*/ 1234876936 h 1041"/>
              <a:gd name="T34" fmla="*/ 839212825 w 1446"/>
              <a:gd name="T35" fmla="*/ 1234876936 h 1041"/>
              <a:gd name="T36" fmla="*/ 839212825 w 1446"/>
              <a:gd name="T37" fmla="*/ 1393647622 h 1041"/>
              <a:gd name="T38" fmla="*/ 1096268763 w 1446"/>
              <a:gd name="T39" fmla="*/ 1393647622 h 1041"/>
              <a:gd name="T40" fmla="*/ 1096268763 w 1446"/>
              <a:gd name="T41" fmla="*/ 1557457034 h 1041"/>
              <a:gd name="T42" fmla="*/ 1199594375 w 1446"/>
              <a:gd name="T43" fmla="*/ 1557457034 h 1041"/>
              <a:gd name="T44" fmla="*/ 1199594375 w 1446"/>
              <a:gd name="T45" fmla="*/ 1716227719 h 1041"/>
              <a:gd name="T46" fmla="*/ 1524695325 w 1446"/>
              <a:gd name="T47" fmla="*/ 1716227719 h 1041"/>
              <a:gd name="T48" fmla="*/ 1524695325 w 1446"/>
              <a:gd name="T49" fmla="*/ 1854835561 h 1041"/>
              <a:gd name="T50" fmla="*/ 1655743450 w 1446"/>
              <a:gd name="T51" fmla="*/ 1854835561 h 1041"/>
              <a:gd name="T52" fmla="*/ 1655743450 w 1446"/>
              <a:gd name="T53" fmla="*/ 2147483647 h 1041"/>
              <a:gd name="T54" fmla="*/ 1706146575 w 1446"/>
              <a:gd name="T55" fmla="*/ 2147483647 h 1041"/>
              <a:gd name="T56" fmla="*/ 1706146575 w 1446"/>
              <a:gd name="T57" fmla="*/ 2147483647 h 1041"/>
              <a:gd name="T58" fmla="*/ 2147483647 w 1446"/>
              <a:gd name="T59" fmla="*/ 2147483647 h 1041"/>
              <a:gd name="T60" fmla="*/ 2147483647 w 1446"/>
              <a:gd name="T61" fmla="*/ 2147483647 h 104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446" h="1041">
                <a:moveTo>
                  <a:pt x="0" y="0"/>
                </a:moveTo>
                <a:lnTo>
                  <a:pt x="48" y="0"/>
                </a:lnTo>
                <a:lnTo>
                  <a:pt x="48" y="55"/>
                </a:lnTo>
                <a:lnTo>
                  <a:pt x="101" y="55"/>
                </a:lnTo>
                <a:lnTo>
                  <a:pt x="101" y="120"/>
                </a:lnTo>
                <a:lnTo>
                  <a:pt x="161" y="120"/>
                </a:lnTo>
                <a:lnTo>
                  <a:pt x="161" y="183"/>
                </a:lnTo>
                <a:lnTo>
                  <a:pt x="185" y="183"/>
                </a:lnTo>
                <a:lnTo>
                  <a:pt x="185" y="247"/>
                </a:lnTo>
                <a:lnTo>
                  <a:pt x="195" y="247"/>
                </a:lnTo>
                <a:lnTo>
                  <a:pt x="195" y="307"/>
                </a:lnTo>
                <a:lnTo>
                  <a:pt x="210" y="307"/>
                </a:lnTo>
                <a:lnTo>
                  <a:pt x="210" y="369"/>
                </a:lnTo>
                <a:lnTo>
                  <a:pt x="260" y="369"/>
                </a:lnTo>
                <a:lnTo>
                  <a:pt x="260" y="435"/>
                </a:lnTo>
                <a:lnTo>
                  <a:pt x="320" y="435"/>
                </a:lnTo>
                <a:lnTo>
                  <a:pt x="320" y="490"/>
                </a:lnTo>
                <a:lnTo>
                  <a:pt x="333" y="490"/>
                </a:lnTo>
                <a:lnTo>
                  <a:pt x="333" y="553"/>
                </a:lnTo>
                <a:lnTo>
                  <a:pt x="435" y="553"/>
                </a:lnTo>
                <a:lnTo>
                  <a:pt x="435" y="618"/>
                </a:lnTo>
                <a:lnTo>
                  <a:pt x="476" y="618"/>
                </a:lnTo>
                <a:lnTo>
                  <a:pt x="476" y="681"/>
                </a:lnTo>
                <a:lnTo>
                  <a:pt x="605" y="681"/>
                </a:lnTo>
                <a:lnTo>
                  <a:pt x="605" y="736"/>
                </a:lnTo>
                <a:lnTo>
                  <a:pt x="657" y="736"/>
                </a:lnTo>
                <a:lnTo>
                  <a:pt x="657" y="861"/>
                </a:lnTo>
                <a:lnTo>
                  <a:pt x="677" y="861"/>
                </a:lnTo>
                <a:lnTo>
                  <a:pt x="677" y="927"/>
                </a:lnTo>
                <a:lnTo>
                  <a:pt x="1446" y="927"/>
                </a:lnTo>
                <a:lnTo>
                  <a:pt x="1446" y="1041"/>
                </a:lnTo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093" name="Text Box 29"/>
          <p:cNvSpPr txBox="1">
            <a:spLocks noChangeArrowheads="1"/>
          </p:cNvSpPr>
          <p:nvPr/>
        </p:nvSpPr>
        <p:spPr bwMode="auto">
          <a:xfrm>
            <a:off x="3490123" y="3146425"/>
            <a:ext cx="627054" cy="307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Calibri" pitchFamily="34" charset="0"/>
                <a:cs typeface="Arial" charset="0"/>
              </a:rPr>
              <a:t>&lt;5 cm</a:t>
            </a:r>
          </a:p>
        </p:txBody>
      </p:sp>
      <p:sp>
        <p:nvSpPr>
          <p:cNvPr id="88094" name="Text Box 30"/>
          <p:cNvSpPr txBox="1">
            <a:spLocks noChangeArrowheads="1"/>
          </p:cNvSpPr>
          <p:nvPr/>
        </p:nvSpPr>
        <p:spPr bwMode="auto">
          <a:xfrm>
            <a:off x="3460837" y="3425825"/>
            <a:ext cx="774531" cy="307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Calibri" pitchFamily="34" charset="0"/>
                <a:cs typeface="Arial" charset="0"/>
              </a:rPr>
              <a:t>5-10 cm</a:t>
            </a:r>
          </a:p>
        </p:txBody>
      </p:sp>
      <p:sp>
        <p:nvSpPr>
          <p:cNvPr id="88095" name="Text Box 31"/>
          <p:cNvSpPr txBox="1">
            <a:spLocks noChangeArrowheads="1"/>
          </p:cNvSpPr>
          <p:nvPr/>
        </p:nvSpPr>
        <p:spPr bwMode="auto">
          <a:xfrm>
            <a:off x="3392846" y="4048125"/>
            <a:ext cx="718425" cy="307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Calibri" pitchFamily="34" charset="0"/>
                <a:cs typeface="Arial" charset="0"/>
              </a:rPr>
              <a:t>&gt;10 cm</a:t>
            </a:r>
          </a:p>
        </p:txBody>
      </p:sp>
      <p:sp>
        <p:nvSpPr>
          <p:cNvPr id="88096" name="Text Box 32"/>
          <p:cNvSpPr txBox="1">
            <a:spLocks noChangeArrowheads="1"/>
          </p:cNvSpPr>
          <p:nvPr/>
        </p:nvSpPr>
        <p:spPr bwMode="auto">
          <a:xfrm>
            <a:off x="1451456" y="4664075"/>
            <a:ext cx="692778" cy="307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latin typeface="Calibri" pitchFamily="34" charset="0"/>
                <a:cs typeface="Arial" charset="0"/>
              </a:rPr>
              <a:t>P</a:t>
            </a:r>
            <a:r>
              <a:rPr lang="en-US" altLang="en-US" sz="1400" b="1">
                <a:latin typeface="Calibri" pitchFamily="34" charset="0"/>
                <a:cs typeface="Arial" charset="0"/>
              </a:rPr>
              <a:t>=0.03</a:t>
            </a:r>
          </a:p>
        </p:txBody>
      </p:sp>
      <p:sp>
        <p:nvSpPr>
          <p:cNvPr id="88097" name="Text Box 33"/>
          <p:cNvSpPr txBox="1">
            <a:spLocks noChangeArrowheads="1"/>
          </p:cNvSpPr>
          <p:nvPr/>
        </p:nvSpPr>
        <p:spPr bwMode="auto">
          <a:xfrm>
            <a:off x="2256239" y="5416552"/>
            <a:ext cx="926302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alibri" pitchFamily="34" charset="0"/>
                <a:cs typeface="Arial" charset="0"/>
              </a:rPr>
              <a:t>Months</a:t>
            </a:r>
          </a:p>
        </p:txBody>
      </p:sp>
      <p:sp>
        <p:nvSpPr>
          <p:cNvPr id="88098" name="Text Box 34"/>
          <p:cNvSpPr txBox="1">
            <a:spLocks noChangeArrowheads="1"/>
          </p:cNvSpPr>
          <p:nvPr/>
        </p:nvSpPr>
        <p:spPr bwMode="auto">
          <a:xfrm rot="-5400000">
            <a:off x="-526194" y="3690756"/>
            <a:ext cx="1817573" cy="59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alibri" pitchFamily="34" charset="0"/>
                <a:cs typeface="Arial" charset="0"/>
              </a:rPr>
              <a:t> Recurrence-free </a:t>
            </a:r>
            <a:br>
              <a:rPr lang="en-US" altLang="en-US" sz="1800" b="1">
                <a:latin typeface="Calibri" pitchFamily="34" charset="0"/>
                <a:cs typeface="Arial" charset="0"/>
              </a:rPr>
            </a:br>
            <a:r>
              <a:rPr lang="en-US" altLang="en-US" sz="1800" b="1">
                <a:latin typeface="Calibri" pitchFamily="34" charset="0"/>
                <a:cs typeface="Arial" charset="0"/>
              </a:rPr>
              <a:t>survival</a:t>
            </a:r>
          </a:p>
        </p:txBody>
      </p:sp>
      <p:sp>
        <p:nvSpPr>
          <p:cNvPr id="88099" name="Freeform 35"/>
          <p:cNvSpPr>
            <a:spLocks/>
          </p:cNvSpPr>
          <p:nvPr/>
        </p:nvSpPr>
        <p:spPr bwMode="auto">
          <a:xfrm>
            <a:off x="5543551" y="2905125"/>
            <a:ext cx="2921000" cy="2159000"/>
          </a:xfrm>
          <a:custGeom>
            <a:avLst/>
            <a:gdLst>
              <a:gd name="T0" fmla="*/ 0 w 1840"/>
              <a:gd name="T1" fmla="*/ 0 h 1420"/>
              <a:gd name="T2" fmla="*/ 0 w 1840"/>
              <a:gd name="T3" fmla="*/ 2147483647 h 1420"/>
              <a:gd name="T4" fmla="*/ 2147483647 w 1840"/>
              <a:gd name="T5" fmla="*/ 2147483647 h 14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40" h="1420">
                <a:moveTo>
                  <a:pt x="0" y="0"/>
                </a:moveTo>
                <a:lnTo>
                  <a:pt x="0" y="1420"/>
                </a:lnTo>
                <a:lnTo>
                  <a:pt x="1840" y="142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100" name="Line 36"/>
          <p:cNvSpPr>
            <a:spLocks noChangeShapeType="1"/>
          </p:cNvSpPr>
          <p:nvPr/>
        </p:nvSpPr>
        <p:spPr bwMode="auto">
          <a:xfrm>
            <a:off x="5461000" y="2911475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101" name="Line 37"/>
          <p:cNvSpPr>
            <a:spLocks noChangeShapeType="1"/>
          </p:cNvSpPr>
          <p:nvPr/>
        </p:nvSpPr>
        <p:spPr bwMode="auto">
          <a:xfrm>
            <a:off x="5461000" y="3444875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102" name="Line 38"/>
          <p:cNvSpPr>
            <a:spLocks noChangeShapeType="1"/>
          </p:cNvSpPr>
          <p:nvPr/>
        </p:nvSpPr>
        <p:spPr bwMode="auto">
          <a:xfrm>
            <a:off x="5461000" y="3978275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103" name="Line 39"/>
          <p:cNvSpPr>
            <a:spLocks noChangeShapeType="1"/>
          </p:cNvSpPr>
          <p:nvPr/>
        </p:nvSpPr>
        <p:spPr bwMode="auto">
          <a:xfrm>
            <a:off x="5461000" y="4518025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104" name="Line 40"/>
          <p:cNvSpPr>
            <a:spLocks noChangeShapeType="1"/>
          </p:cNvSpPr>
          <p:nvPr/>
        </p:nvSpPr>
        <p:spPr bwMode="auto">
          <a:xfrm>
            <a:off x="5461000" y="5064125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105" name="Line 41"/>
          <p:cNvSpPr>
            <a:spLocks noChangeShapeType="1"/>
          </p:cNvSpPr>
          <p:nvPr/>
        </p:nvSpPr>
        <p:spPr bwMode="auto">
          <a:xfrm rot="-5400000">
            <a:off x="5505449" y="5102225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106" name="Line 42"/>
          <p:cNvSpPr>
            <a:spLocks noChangeShapeType="1"/>
          </p:cNvSpPr>
          <p:nvPr/>
        </p:nvSpPr>
        <p:spPr bwMode="auto">
          <a:xfrm rot="-5400000">
            <a:off x="6223000" y="5102225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107" name="Line 43"/>
          <p:cNvSpPr>
            <a:spLocks noChangeShapeType="1"/>
          </p:cNvSpPr>
          <p:nvPr/>
        </p:nvSpPr>
        <p:spPr bwMode="auto">
          <a:xfrm rot="-5400000">
            <a:off x="6953251" y="5102225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108" name="Line 44"/>
          <p:cNvSpPr>
            <a:spLocks noChangeShapeType="1"/>
          </p:cNvSpPr>
          <p:nvPr/>
        </p:nvSpPr>
        <p:spPr bwMode="auto">
          <a:xfrm rot="-5400000">
            <a:off x="7689851" y="5102225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109" name="Line 45"/>
          <p:cNvSpPr>
            <a:spLocks noChangeShapeType="1"/>
          </p:cNvSpPr>
          <p:nvPr/>
        </p:nvSpPr>
        <p:spPr bwMode="auto">
          <a:xfrm rot="-5400000">
            <a:off x="8413751" y="5102225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110" name="Text Box 46"/>
          <p:cNvSpPr txBox="1">
            <a:spLocks noChangeArrowheads="1"/>
          </p:cNvSpPr>
          <p:nvPr/>
        </p:nvSpPr>
        <p:spPr bwMode="auto">
          <a:xfrm>
            <a:off x="5184777" y="4897439"/>
            <a:ext cx="288821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0</a:t>
            </a:r>
          </a:p>
        </p:txBody>
      </p:sp>
      <p:sp>
        <p:nvSpPr>
          <p:cNvPr id="88111" name="Text Box 47"/>
          <p:cNvSpPr txBox="1">
            <a:spLocks noChangeArrowheads="1"/>
          </p:cNvSpPr>
          <p:nvPr/>
        </p:nvSpPr>
        <p:spPr bwMode="auto">
          <a:xfrm>
            <a:off x="4929927" y="4370390"/>
            <a:ext cx="551713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0.25</a:t>
            </a:r>
          </a:p>
        </p:txBody>
      </p:sp>
      <p:sp>
        <p:nvSpPr>
          <p:cNvPr id="88112" name="Text Box 48"/>
          <p:cNvSpPr txBox="1">
            <a:spLocks noChangeArrowheads="1"/>
          </p:cNvSpPr>
          <p:nvPr/>
        </p:nvSpPr>
        <p:spPr bwMode="auto">
          <a:xfrm>
            <a:off x="4929927" y="3805238"/>
            <a:ext cx="551713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0.50</a:t>
            </a:r>
          </a:p>
        </p:txBody>
      </p:sp>
      <p:sp>
        <p:nvSpPr>
          <p:cNvPr id="88113" name="Text Box 49"/>
          <p:cNvSpPr txBox="1">
            <a:spLocks noChangeArrowheads="1"/>
          </p:cNvSpPr>
          <p:nvPr/>
        </p:nvSpPr>
        <p:spPr bwMode="auto">
          <a:xfrm>
            <a:off x="4929927" y="3284538"/>
            <a:ext cx="551713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0.75</a:t>
            </a:r>
          </a:p>
        </p:txBody>
      </p:sp>
      <p:sp>
        <p:nvSpPr>
          <p:cNvPr id="88114" name="Text Box 50"/>
          <p:cNvSpPr txBox="1">
            <a:spLocks noChangeArrowheads="1"/>
          </p:cNvSpPr>
          <p:nvPr/>
        </p:nvSpPr>
        <p:spPr bwMode="auto">
          <a:xfrm>
            <a:off x="5034121" y="2751138"/>
            <a:ext cx="447518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1.0</a:t>
            </a:r>
          </a:p>
        </p:txBody>
      </p:sp>
      <p:sp>
        <p:nvSpPr>
          <p:cNvPr id="88115" name="Text Box 51"/>
          <p:cNvSpPr txBox="1">
            <a:spLocks noChangeArrowheads="1"/>
          </p:cNvSpPr>
          <p:nvPr/>
        </p:nvSpPr>
        <p:spPr bwMode="auto">
          <a:xfrm>
            <a:off x="6064596" y="5164139"/>
            <a:ext cx="393016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20</a:t>
            </a:r>
          </a:p>
        </p:txBody>
      </p:sp>
      <p:sp>
        <p:nvSpPr>
          <p:cNvPr id="88116" name="Text Box 52"/>
          <p:cNvSpPr txBox="1">
            <a:spLocks noChangeArrowheads="1"/>
          </p:cNvSpPr>
          <p:nvPr/>
        </p:nvSpPr>
        <p:spPr bwMode="auto">
          <a:xfrm>
            <a:off x="6782145" y="5164139"/>
            <a:ext cx="393016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40</a:t>
            </a:r>
          </a:p>
        </p:txBody>
      </p:sp>
      <p:sp>
        <p:nvSpPr>
          <p:cNvPr id="88117" name="Text Box 53"/>
          <p:cNvSpPr txBox="1">
            <a:spLocks noChangeArrowheads="1"/>
          </p:cNvSpPr>
          <p:nvPr/>
        </p:nvSpPr>
        <p:spPr bwMode="auto">
          <a:xfrm>
            <a:off x="7537796" y="5164139"/>
            <a:ext cx="393016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60</a:t>
            </a:r>
          </a:p>
        </p:txBody>
      </p:sp>
      <p:sp>
        <p:nvSpPr>
          <p:cNvPr id="88118" name="Text Box 54"/>
          <p:cNvSpPr txBox="1">
            <a:spLocks noChangeArrowheads="1"/>
          </p:cNvSpPr>
          <p:nvPr/>
        </p:nvSpPr>
        <p:spPr bwMode="auto">
          <a:xfrm>
            <a:off x="8268045" y="5164139"/>
            <a:ext cx="393016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80</a:t>
            </a:r>
          </a:p>
        </p:txBody>
      </p:sp>
      <p:sp>
        <p:nvSpPr>
          <p:cNvPr id="88119" name="Text Box 55"/>
          <p:cNvSpPr txBox="1">
            <a:spLocks noChangeArrowheads="1"/>
          </p:cNvSpPr>
          <p:nvPr/>
        </p:nvSpPr>
        <p:spPr bwMode="auto">
          <a:xfrm>
            <a:off x="6675838" y="5416552"/>
            <a:ext cx="926302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alibri" pitchFamily="34" charset="0"/>
                <a:cs typeface="Arial" charset="0"/>
              </a:rPr>
              <a:t>Months</a:t>
            </a:r>
          </a:p>
        </p:txBody>
      </p:sp>
      <p:sp>
        <p:nvSpPr>
          <p:cNvPr id="88120" name="Freeform 56"/>
          <p:cNvSpPr>
            <a:spLocks/>
          </p:cNvSpPr>
          <p:nvPr/>
        </p:nvSpPr>
        <p:spPr bwMode="auto">
          <a:xfrm>
            <a:off x="5543551" y="2905129"/>
            <a:ext cx="2541588" cy="139700"/>
          </a:xfrm>
          <a:custGeom>
            <a:avLst/>
            <a:gdLst>
              <a:gd name="T0" fmla="*/ 0 w 1601"/>
              <a:gd name="T1" fmla="*/ 0 h 88"/>
              <a:gd name="T2" fmla="*/ 604837619 w 1601"/>
              <a:gd name="T3" fmla="*/ 0 h 88"/>
              <a:gd name="T4" fmla="*/ 604837619 w 1601"/>
              <a:gd name="T5" fmla="*/ 221773750 h 88"/>
              <a:gd name="T6" fmla="*/ 2147483647 w 1601"/>
              <a:gd name="T7" fmla="*/ 221773750 h 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01" h="88">
                <a:moveTo>
                  <a:pt x="0" y="0"/>
                </a:moveTo>
                <a:lnTo>
                  <a:pt x="240" y="0"/>
                </a:lnTo>
                <a:lnTo>
                  <a:pt x="240" y="88"/>
                </a:lnTo>
                <a:lnTo>
                  <a:pt x="1601" y="88"/>
                </a:ln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121" name="Freeform 57"/>
          <p:cNvSpPr>
            <a:spLocks/>
          </p:cNvSpPr>
          <p:nvPr/>
        </p:nvSpPr>
        <p:spPr bwMode="auto">
          <a:xfrm>
            <a:off x="5553076" y="2909888"/>
            <a:ext cx="2513013" cy="723900"/>
          </a:xfrm>
          <a:custGeom>
            <a:avLst/>
            <a:gdLst>
              <a:gd name="T0" fmla="*/ 0 w 1583"/>
              <a:gd name="T1" fmla="*/ 0 h 456"/>
              <a:gd name="T2" fmla="*/ 262096302 w 1583"/>
              <a:gd name="T3" fmla="*/ 0 h 456"/>
              <a:gd name="T4" fmla="*/ 262096302 w 1583"/>
              <a:gd name="T5" fmla="*/ 264617200 h 456"/>
              <a:gd name="T6" fmla="*/ 360383209 w 1583"/>
              <a:gd name="T7" fmla="*/ 264617200 h 456"/>
              <a:gd name="T8" fmla="*/ 360383209 w 1583"/>
              <a:gd name="T9" fmla="*/ 544353750 h 456"/>
              <a:gd name="T10" fmla="*/ 534273231 w 1583"/>
              <a:gd name="T11" fmla="*/ 544353750 h 456"/>
              <a:gd name="T12" fmla="*/ 534273231 w 1583"/>
              <a:gd name="T13" fmla="*/ 816530625 h 456"/>
              <a:gd name="T14" fmla="*/ 798890484 w 1583"/>
              <a:gd name="T15" fmla="*/ 816530625 h 456"/>
              <a:gd name="T16" fmla="*/ 798890484 w 1583"/>
              <a:gd name="T17" fmla="*/ 1149191250 h 456"/>
              <a:gd name="T18" fmla="*/ 2147483647 w 1583"/>
              <a:gd name="T19" fmla="*/ 1149191250 h 4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3" h="456">
                <a:moveTo>
                  <a:pt x="0" y="0"/>
                </a:moveTo>
                <a:lnTo>
                  <a:pt x="104" y="0"/>
                </a:lnTo>
                <a:lnTo>
                  <a:pt x="104" y="105"/>
                </a:lnTo>
                <a:lnTo>
                  <a:pt x="143" y="105"/>
                </a:lnTo>
                <a:lnTo>
                  <a:pt x="143" y="216"/>
                </a:lnTo>
                <a:lnTo>
                  <a:pt x="212" y="216"/>
                </a:lnTo>
                <a:lnTo>
                  <a:pt x="212" y="324"/>
                </a:lnTo>
                <a:lnTo>
                  <a:pt x="317" y="324"/>
                </a:lnTo>
                <a:lnTo>
                  <a:pt x="317" y="456"/>
                </a:lnTo>
                <a:lnTo>
                  <a:pt x="1583" y="456"/>
                </a:lnTo>
              </a:path>
            </a:pathLst>
          </a:custGeom>
          <a:noFill/>
          <a:ln w="25400" cap="flat" cmpd="sng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122" name="Freeform 58"/>
          <p:cNvSpPr>
            <a:spLocks/>
          </p:cNvSpPr>
          <p:nvPr/>
        </p:nvSpPr>
        <p:spPr bwMode="auto">
          <a:xfrm>
            <a:off x="5553077" y="2911477"/>
            <a:ext cx="2293939" cy="2073275"/>
          </a:xfrm>
          <a:custGeom>
            <a:avLst/>
            <a:gdLst>
              <a:gd name="T0" fmla="*/ 0 w 1445"/>
              <a:gd name="T1" fmla="*/ 0 h 1306"/>
              <a:gd name="T2" fmla="*/ 98286909 w 1445"/>
              <a:gd name="T3" fmla="*/ 0 h 1306"/>
              <a:gd name="T4" fmla="*/ 98286909 w 1445"/>
              <a:gd name="T5" fmla="*/ 168851263 h 1306"/>
              <a:gd name="T6" fmla="*/ 236894739 w 1445"/>
              <a:gd name="T7" fmla="*/ 168851263 h 1306"/>
              <a:gd name="T8" fmla="*/ 236894739 w 1445"/>
              <a:gd name="T9" fmla="*/ 340221888 h 1306"/>
              <a:gd name="T10" fmla="*/ 332660698 w 1445"/>
              <a:gd name="T11" fmla="*/ 340221888 h 1306"/>
              <a:gd name="T12" fmla="*/ 332660698 w 1445"/>
              <a:gd name="T13" fmla="*/ 526713450 h 1306"/>
              <a:gd name="T14" fmla="*/ 393144461 w 1445"/>
              <a:gd name="T15" fmla="*/ 526713450 h 1306"/>
              <a:gd name="T16" fmla="*/ 393144461 w 1445"/>
              <a:gd name="T17" fmla="*/ 677922825 h 1306"/>
              <a:gd name="T18" fmla="*/ 448587910 w 1445"/>
              <a:gd name="T19" fmla="*/ 677922825 h 1306"/>
              <a:gd name="T20" fmla="*/ 448587910 w 1445"/>
              <a:gd name="T21" fmla="*/ 864414388 h 1306"/>
              <a:gd name="T22" fmla="*/ 488910419 w 1445"/>
              <a:gd name="T23" fmla="*/ 864414388 h 1306"/>
              <a:gd name="T24" fmla="*/ 488910419 w 1445"/>
              <a:gd name="T25" fmla="*/ 1023183438 h 1306"/>
              <a:gd name="T26" fmla="*/ 521673251 w 1445"/>
              <a:gd name="T27" fmla="*/ 1023183438 h 1306"/>
              <a:gd name="T28" fmla="*/ 521673251 w 1445"/>
              <a:gd name="T29" fmla="*/ 1209675000 h 1306"/>
              <a:gd name="T30" fmla="*/ 561995760 w 1445"/>
              <a:gd name="T31" fmla="*/ 1209675000 h 1306"/>
              <a:gd name="T32" fmla="*/ 561995760 w 1445"/>
              <a:gd name="T33" fmla="*/ 1383566575 h 1306"/>
              <a:gd name="T34" fmla="*/ 640119827 w 1445"/>
              <a:gd name="T35" fmla="*/ 1383566575 h 1306"/>
              <a:gd name="T36" fmla="*/ 640119827 w 1445"/>
              <a:gd name="T37" fmla="*/ 1565017825 h 1306"/>
              <a:gd name="T38" fmla="*/ 803930813 w 1445"/>
              <a:gd name="T39" fmla="*/ 1565017825 h 1306"/>
              <a:gd name="T40" fmla="*/ 803930813 w 1445"/>
              <a:gd name="T41" fmla="*/ 1728827188 h 1306"/>
              <a:gd name="T42" fmla="*/ 919858025 w 1445"/>
              <a:gd name="T43" fmla="*/ 1728827188 h 1306"/>
              <a:gd name="T44" fmla="*/ 919858025 w 1445"/>
              <a:gd name="T45" fmla="*/ 1927920325 h 1306"/>
              <a:gd name="T46" fmla="*/ 1081148061 w 1445"/>
              <a:gd name="T47" fmla="*/ 1927920325 h 1306"/>
              <a:gd name="T48" fmla="*/ 1081148061 w 1445"/>
              <a:gd name="T49" fmla="*/ 2091729688 h 1306"/>
              <a:gd name="T50" fmla="*/ 1186994646 w 1445"/>
              <a:gd name="T51" fmla="*/ 2091729688 h 1306"/>
              <a:gd name="T52" fmla="*/ 1186994646 w 1445"/>
              <a:gd name="T53" fmla="*/ 2147483647 h 1306"/>
              <a:gd name="T54" fmla="*/ 1512094080 w 1445"/>
              <a:gd name="T55" fmla="*/ 2147483647 h 1306"/>
              <a:gd name="T56" fmla="*/ 1512094080 w 1445"/>
              <a:gd name="T57" fmla="*/ 2147483647 h 1306"/>
              <a:gd name="T58" fmla="*/ 1645663184 w 1445"/>
              <a:gd name="T59" fmla="*/ 2147483647 h 1306"/>
              <a:gd name="T60" fmla="*/ 1645663184 w 1445"/>
              <a:gd name="T61" fmla="*/ 2147483647 h 1306"/>
              <a:gd name="T62" fmla="*/ 1698585683 w 1445"/>
              <a:gd name="T63" fmla="*/ 2147483647 h 1306"/>
              <a:gd name="T64" fmla="*/ 1698585683 w 1445"/>
              <a:gd name="T65" fmla="*/ 2147483647 h 1306"/>
              <a:gd name="T66" fmla="*/ 2021165753 w 1445"/>
              <a:gd name="T67" fmla="*/ 2147483647 h 1306"/>
              <a:gd name="T68" fmla="*/ 2021165753 w 1445"/>
              <a:gd name="T69" fmla="*/ 2147483647 h 1306"/>
              <a:gd name="T70" fmla="*/ 2147483647 w 1445"/>
              <a:gd name="T71" fmla="*/ 2147483647 h 1306"/>
              <a:gd name="T72" fmla="*/ 2147483647 w 1445"/>
              <a:gd name="T73" fmla="*/ 2147483647 h 130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445" h="1306">
                <a:moveTo>
                  <a:pt x="0" y="0"/>
                </a:moveTo>
                <a:lnTo>
                  <a:pt x="39" y="0"/>
                </a:lnTo>
                <a:lnTo>
                  <a:pt x="39" y="67"/>
                </a:lnTo>
                <a:lnTo>
                  <a:pt x="94" y="67"/>
                </a:lnTo>
                <a:lnTo>
                  <a:pt x="94" y="135"/>
                </a:lnTo>
                <a:lnTo>
                  <a:pt x="132" y="135"/>
                </a:lnTo>
                <a:lnTo>
                  <a:pt x="132" y="209"/>
                </a:lnTo>
                <a:lnTo>
                  <a:pt x="156" y="209"/>
                </a:lnTo>
                <a:lnTo>
                  <a:pt x="156" y="269"/>
                </a:lnTo>
                <a:lnTo>
                  <a:pt x="178" y="269"/>
                </a:lnTo>
                <a:lnTo>
                  <a:pt x="178" y="343"/>
                </a:lnTo>
                <a:lnTo>
                  <a:pt x="194" y="343"/>
                </a:lnTo>
                <a:lnTo>
                  <a:pt x="194" y="406"/>
                </a:lnTo>
                <a:lnTo>
                  <a:pt x="207" y="406"/>
                </a:lnTo>
                <a:lnTo>
                  <a:pt x="207" y="480"/>
                </a:lnTo>
                <a:lnTo>
                  <a:pt x="223" y="480"/>
                </a:lnTo>
                <a:lnTo>
                  <a:pt x="223" y="549"/>
                </a:lnTo>
                <a:lnTo>
                  <a:pt x="254" y="549"/>
                </a:lnTo>
                <a:lnTo>
                  <a:pt x="254" y="621"/>
                </a:lnTo>
                <a:lnTo>
                  <a:pt x="319" y="621"/>
                </a:lnTo>
                <a:lnTo>
                  <a:pt x="319" y="686"/>
                </a:lnTo>
                <a:lnTo>
                  <a:pt x="365" y="686"/>
                </a:lnTo>
                <a:lnTo>
                  <a:pt x="365" y="765"/>
                </a:lnTo>
                <a:lnTo>
                  <a:pt x="429" y="765"/>
                </a:lnTo>
                <a:lnTo>
                  <a:pt x="429" y="830"/>
                </a:lnTo>
                <a:lnTo>
                  <a:pt x="471" y="830"/>
                </a:lnTo>
                <a:lnTo>
                  <a:pt x="471" y="902"/>
                </a:lnTo>
                <a:lnTo>
                  <a:pt x="600" y="902"/>
                </a:lnTo>
                <a:lnTo>
                  <a:pt x="600" y="965"/>
                </a:lnTo>
                <a:lnTo>
                  <a:pt x="653" y="965"/>
                </a:lnTo>
                <a:lnTo>
                  <a:pt x="653" y="1104"/>
                </a:lnTo>
                <a:lnTo>
                  <a:pt x="674" y="1104"/>
                </a:lnTo>
                <a:lnTo>
                  <a:pt x="674" y="1173"/>
                </a:lnTo>
                <a:lnTo>
                  <a:pt x="802" y="1173"/>
                </a:lnTo>
                <a:lnTo>
                  <a:pt x="802" y="1243"/>
                </a:lnTo>
                <a:lnTo>
                  <a:pt x="1445" y="1243"/>
                </a:lnTo>
                <a:lnTo>
                  <a:pt x="1445" y="1306"/>
                </a:lnTo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88123" name="Text Box 59"/>
          <p:cNvSpPr txBox="1">
            <a:spLocks noChangeArrowheads="1"/>
          </p:cNvSpPr>
          <p:nvPr/>
        </p:nvSpPr>
        <p:spPr bwMode="auto">
          <a:xfrm>
            <a:off x="6947082" y="2763838"/>
            <a:ext cx="1588728" cy="307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Calibri" pitchFamily="34" charset="0"/>
                <a:cs typeface="Arial" charset="0"/>
                <a:sym typeface="Symbol" pitchFamily="18" charset="2"/>
              </a:rPr>
              <a:t></a:t>
            </a:r>
            <a:r>
              <a:rPr lang="en-US" altLang="en-US" sz="1400" b="1">
                <a:latin typeface="Calibri" pitchFamily="34" charset="0"/>
                <a:cs typeface="Arial" charset="0"/>
              </a:rPr>
              <a:t>3 mitoses/30 HPF</a:t>
            </a:r>
          </a:p>
        </p:txBody>
      </p:sp>
      <p:sp>
        <p:nvSpPr>
          <p:cNvPr id="88124" name="Text Box 60"/>
          <p:cNvSpPr txBox="1">
            <a:spLocks noChangeArrowheads="1"/>
          </p:cNvSpPr>
          <p:nvPr/>
        </p:nvSpPr>
        <p:spPr bwMode="auto">
          <a:xfrm>
            <a:off x="6415247" y="3340100"/>
            <a:ext cx="2098355" cy="307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Calibri" pitchFamily="34" charset="0"/>
                <a:cs typeface="Arial" charset="0"/>
                <a:sym typeface="Symbol" pitchFamily="18" charset="2"/>
              </a:rPr>
              <a:t>&gt;</a:t>
            </a:r>
            <a:r>
              <a:rPr lang="en-US" altLang="en-US" sz="1400" b="1">
                <a:latin typeface="Calibri" pitchFamily="34" charset="0"/>
                <a:cs typeface="Arial" charset="0"/>
              </a:rPr>
              <a:t>3 to </a:t>
            </a:r>
            <a:r>
              <a:rPr lang="en-US" altLang="en-US" sz="1400" b="1">
                <a:latin typeface="Calibri" pitchFamily="34" charset="0"/>
                <a:cs typeface="Arial" charset="0"/>
                <a:sym typeface="Symbol" pitchFamily="18" charset="2"/>
              </a:rPr>
              <a:t></a:t>
            </a:r>
            <a:r>
              <a:rPr lang="en-US" altLang="en-US" sz="1400" b="1">
                <a:latin typeface="Calibri" pitchFamily="34" charset="0"/>
                <a:cs typeface="Arial" charset="0"/>
              </a:rPr>
              <a:t>15 mitoses/30 HPF</a:t>
            </a:r>
          </a:p>
        </p:txBody>
      </p:sp>
      <p:sp>
        <p:nvSpPr>
          <p:cNvPr id="88125" name="Text Box 61"/>
          <p:cNvSpPr txBox="1">
            <a:spLocks noChangeArrowheads="1"/>
          </p:cNvSpPr>
          <p:nvPr/>
        </p:nvSpPr>
        <p:spPr bwMode="auto">
          <a:xfrm>
            <a:off x="6867312" y="4589463"/>
            <a:ext cx="1670481" cy="307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Calibri" pitchFamily="34" charset="0"/>
                <a:cs typeface="Arial" charset="0"/>
                <a:sym typeface="Symbol" pitchFamily="18" charset="2"/>
              </a:rPr>
              <a:t>&gt;</a:t>
            </a:r>
            <a:r>
              <a:rPr lang="en-US" altLang="en-US" sz="1400" b="1">
                <a:latin typeface="Calibri" pitchFamily="34" charset="0"/>
                <a:cs typeface="Arial" charset="0"/>
              </a:rPr>
              <a:t>15 mitoses/30 HPF</a:t>
            </a:r>
          </a:p>
        </p:txBody>
      </p:sp>
      <p:sp>
        <p:nvSpPr>
          <p:cNvPr id="88126" name="Text Box 62"/>
          <p:cNvSpPr txBox="1">
            <a:spLocks noChangeArrowheads="1"/>
          </p:cNvSpPr>
          <p:nvPr/>
        </p:nvSpPr>
        <p:spPr bwMode="auto">
          <a:xfrm>
            <a:off x="5651097" y="4737100"/>
            <a:ext cx="875520" cy="307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latin typeface="Calibri" pitchFamily="34" charset="0"/>
                <a:cs typeface="Arial" charset="0"/>
                <a:sym typeface="Symbol" pitchFamily="18" charset="2"/>
              </a:rPr>
              <a:t>P</a:t>
            </a:r>
            <a:r>
              <a:rPr lang="en-US" altLang="en-US" sz="1400" b="1">
                <a:latin typeface="Calibri" pitchFamily="34" charset="0"/>
                <a:cs typeface="Arial" charset="0"/>
                <a:sym typeface="Symbol" pitchFamily="18" charset="2"/>
              </a:rPr>
              <a:t>=0.0001</a:t>
            </a:r>
            <a:endParaRPr lang="en-US" altLang="en-US" sz="1400" b="1">
              <a:latin typeface="Calibri" pitchFamily="34" charset="0"/>
              <a:cs typeface="Arial" charset="0"/>
            </a:endParaRPr>
          </a:p>
        </p:txBody>
      </p:sp>
      <p:sp>
        <p:nvSpPr>
          <p:cNvPr id="88127" name="Text Box 63"/>
          <p:cNvSpPr txBox="1">
            <a:spLocks noChangeArrowheads="1"/>
          </p:cNvSpPr>
          <p:nvPr/>
        </p:nvSpPr>
        <p:spPr bwMode="auto">
          <a:xfrm>
            <a:off x="5411047" y="5154613"/>
            <a:ext cx="288820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0</a:t>
            </a:r>
          </a:p>
        </p:txBody>
      </p:sp>
      <p:sp>
        <p:nvSpPr>
          <p:cNvPr id="88128" name="Text Box 64"/>
          <p:cNvSpPr txBox="1">
            <a:spLocks noChangeArrowheads="1"/>
          </p:cNvSpPr>
          <p:nvPr/>
        </p:nvSpPr>
        <p:spPr bwMode="auto">
          <a:xfrm rot="-5400000">
            <a:off x="3794979" y="3687582"/>
            <a:ext cx="1817573" cy="59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alibri" pitchFamily="34" charset="0"/>
                <a:cs typeface="Arial" charset="0"/>
              </a:rPr>
              <a:t> Recurrence-free </a:t>
            </a:r>
            <a:br>
              <a:rPr lang="en-US" altLang="en-US" sz="1800" b="1">
                <a:latin typeface="Calibri" pitchFamily="34" charset="0"/>
                <a:cs typeface="Arial" charset="0"/>
              </a:rPr>
            </a:br>
            <a:r>
              <a:rPr lang="en-US" altLang="en-US" sz="1800" b="1">
                <a:latin typeface="Calibri" pitchFamily="34" charset="0"/>
                <a:cs typeface="Arial" charset="0"/>
              </a:rPr>
              <a:t>survival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b="1" i="1" smtClean="0">
                <a:solidFill>
                  <a:srgbClr val="FF9900"/>
                </a:solidFill>
                <a:latin typeface="Calibri" pitchFamily="34" charset="0"/>
              </a:rPr>
              <a:t>FNCLCC Grading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46240"/>
            <a:ext cx="41910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All three numbers are summated to determine degree of differentiation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66FF33"/>
                </a:solidFill>
                <a:latin typeface="Calibri" pitchFamily="34" charset="0"/>
              </a:rPr>
              <a:t>Grade 1 : 		2-3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FF9900"/>
                </a:solidFill>
                <a:latin typeface="Calibri" pitchFamily="34" charset="0"/>
              </a:rPr>
              <a:t>Grade 2 : 		4-5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Calibri" pitchFamily="34" charset="0"/>
              </a:rPr>
              <a:t>Grade 3 : 		6-8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b="1">
              <a:solidFill>
                <a:schemeClr val="bg2"/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Proven to correlated well with survival </a:t>
            </a:r>
          </a:p>
        </p:txBody>
      </p:sp>
      <p:sp>
        <p:nvSpPr>
          <p:cNvPr id="734212" name="Rectangle 4"/>
          <p:cNvSpPr>
            <a:spLocks noChangeArrowheads="1"/>
          </p:cNvSpPr>
          <p:nvPr/>
        </p:nvSpPr>
        <p:spPr bwMode="auto">
          <a:xfrm>
            <a:off x="4648200" y="1600200"/>
            <a:ext cx="4038600" cy="5105400"/>
          </a:xfrm>
          <a:prstGeom prst="rect">
            <a:avLst/>
          </a:prstGeom>
          <a:solidFill>
            <a:schemeClr val="tx1">
              <a:lumMod val="85000"/>
            </a:schemeClr>
          </a:solidFill>
          <a:ln w="571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420" tIns="45711" rIns="91420" bIns="45711"/>
          <a:lstStyle>
            <a:lvl1pPr marL="457200" indent="-457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838200" indent="-381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76400" indent="-3048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133600" indent="-3048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90800" indent="-3048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3048000" indent="-3048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505200" indent="-3048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962400" indent="-3048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en-US" sz="1800" b="1" i="1" u="sng" dirty="0">
                <a:solidFill>
                  <a:schemeClr val="bg2"/>
                </a:solidFill>
                <a:latin typeface="Calibri" pitchFamily="34" charset="0"/>
              </a:rPr>
              <a:t>Mitotic Count.</a:t>
            </a:r>
            <a:r>
              <a:rPr lang="en-US" altLang="en-US" sz="1800" b="1" dirty="0">
                <a:solidFill>
                  <a:schemeClr val="bg2"/>
                </a:solidFill>
                <a:latin typeface="Calibri" pitchFamily="34" charset="0"/>
              </a:rPr>
              <a:t>  In the most mitotically active area, ten successive high-power fields (at 400x magnification=0.1734 mm</a:t>
            </a:r>
            <a:r>
              <a:rPr lang="en-US" altLang="en-US" sz="1800" b="1" baseline="30000" dirty="0">
                <a:solidFill>
                  <a:schemeClr val="bg2"/>
                </a:solidFill>
                <a:latin typeface="Calibri" pitchFamily="34" charset="0"/>
              </a:rPr>
              <a:t>2</a:t>
            </a:r>
            <a:r>
              <a:rPr lang="en-US" altLang="en-US" sz="1800" b="1" dirty="0">
                <a:solidFill>
                  <a:schemeClr val="bg2"/>
                </a:solidFill>
                <a:latin typeface="Calibri" pitchFamily="34" charset="0"/>
              </a:rPr>
              <a:t>) using a 40x objective.</a:t>
            </a:r>
          </a:p>
          <a:p>
            <a:pPr>
              <a:lnSpc>
                <a:spcPct val="80000"/>
              </a:lnSpc>
              <a:buFontTx/>
              <a:buAutoNum type="arabicPlain"/>
              <a:defRPr/>
            </a:pPr>
            <a:r>
              <a:rPr lang="en-US" altLang="en-US" sz="1800" b="1" dirty="0">
                <a:solidFill>
                  <a:schemeClr val="bg2"/>
                </a:solidFill>
                <a:latin typeface="Calibri" pitchFamily="34" charset="0"/>
              </a:rPr>
              <a:t>0-9 mitoses per 10 HPFs</a:t>
            </a:r>
          </a:p>
          <a:p>
            <a:pPr>
              <a:lnSpc>
                <a:spcPct val="80000"/>
              </a:lnSpc>
              <a:buFontTx/>
              <a:buAutoNum type="arabicPlain"/>
              <a:defRPr/>
            </a:pPr>
            <a:r>
              <a:rPr lang="en-US" altLang="en-US" sz="1800" b="1" dirty="0">
                <a:solidFill>
                  <a:schemeClr val="bg2"/>
                </a:solidFill>
                <a:latin typeface="Calibri" pitchFamily="34" charset="0"/>
              </a:rPr>
              <a:t>10-19 mitoses per 10 HPFs</a:t>
            </a:r>
          </a:p>
          <a:p>
            <a:pPr>
              <a:lnSpc>
                <a:spcPct val="80000"/>
              </a:lnSpc>
              <a:buFontTx/>
              <a:buAutoNum type="arabicPlain"/>
              <a:defRPr/>
            </a:pPr>
            <a:r>
              <a:rPr lang="en-US" altLang="en-US" sz="1800" b="1" dirty="0">
                <a:solidFill>
                  <a:schemeClr val="bg2"/>
                </a:solidFill>
                <a:latin typeface="Calibri" pitchFamily="34" charset="0"/>
              </a:rPr>
              <a:t>&gt;20 mitoses per 10 HPFs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altLang="en-US" sz="1800" b="1" dirty="0">
              <a:solidFill>
                <a:schemeClr val="bg2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en-US" sz="1800" b="1" i="1" u="sng" dirty="0">
                <a:solidFill>
                  <a:schemeClr val="bg2"/>
                </a:solidFill>
                <a:latin typeface="Calibri" pitchFamily="34" charset="0"/>
              </a:rPr>
              <a:t>Tumor necrosis.</a:t>
            </a:r>
            <a:r>
              <a:rPr lang="en-US" altLang="en-US" sz="1800" b="1" dirty="0">
                <a:solidFill>
                  <a:schemeClr val="bg2"/>
                </a:solidFill>
                <a:latin typeface="Calibri" pitchFamily="34" charset="0"/>
              </a:rPr>
              <a:t>  Evaluated on gross examination and validated with histological sections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en-US" sz="1800" b="1" dirty="0">
                <a:solidFill>
                  <a:schemeClr val="bg2"/>
                </a:solidFill>
                <a:latin typeface="Calibri" pitchFamily="34" charset="0"/>
              </a:rPr>
              <a:t>0  	No tumor necrosis</a:t>
            </a:r>
          </a:p>
          <a:p>
            <a:pPr>
              <a:lnSpc>
                <a:spcPct val="80000"/>
              </a:lnSpc>
              <a:buFontTx/>
              <a:buAutoNum type="arabicPlain"/>
              <a:defRPr/>
            </a:pPr>
            <a:r>
              <a:rPr lang="en-US" altLang="en-US" sz="1800" b="1" dirty="0">
                <a:solidFill>
                  <a:schemeClr val="bg2"/>
                </a:solidFill>
                <a:latin typeface="Calibri" pitchFamily="34" charset="0"/>
              </a:rPr>
              <a:t>&lt;50% tumor necrosis</a:t>
            </a:r>
          </a:p>
          <a:p>
            <a:pPr>
              <a:lnSpc>
                <a:spcPct val="80000"/>
              </a:lnSpc>
              <a:buFontTx/>
              <a:buAutoNum type="arabicPlain"/>
              <a:defRPr/>
            </a:pPr>
            <a:r>
              <a:rPr lang="en-US" altLang="en-US" sz="1800" b="1" dirty="0">
                <a:solidFill>
                  <a:schemeClr val="bg2"/>
                </a:solidFill>
                <a:latin typeface="Calibri" pitchFamily="34" charset="0"/>
              </a:rPr>
              <a:t>&gt;50% tumor necrosis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altLang="en-US" sz="1800" b="1" dirty="0">
              <a:solidFill>
                <a:schemeClr val="bg2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en-US" sz="1800" b="1" i="1" u="sng" dirty="0">
                <a:solidFill>
                  <a:schemeClr val="bg2"/>
                </a:solidFill>
                <a:latin typeface="Calibri" pitchFamily="34" charset="0"/>
              </a:rPr>
              <a:t>Degree of Differentiation.</a:t>
            </a:r>
            <a:r>
              <a:rPr lang="en-US" altLang="en-US" sz="1800" b="1" dirty="0">
                <a:solidFill>
                  <a:schemeClr val="bg2"/>
                </a:solidFill>
                <a:latin typeface="Calibri" pitchFamily="34" charset="0"/>
              </a:rPr>
              <a:t> 1-3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Line 2"/>
          <p:cNvSpPr>
            <a:spLocks noChangeShapeType="1"/>
          </p:cNvSpPr>
          <p:nvPr/>
        </p:nvSpPr>
        <p:spPr bwMode="auto">
          <a:xfrm>
            <a:off x="1573218" y="1633539"/>
            <a:ext cx="4956175" cy="1676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457200" y="-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accent1"/>
                </a:solidFill>
                <a:latin typeface="Calibri" pitchFamily="34" charset="0"/>
              </a:rPr>
              <a:t>GIST - Overall Survival by Risk Group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6172204" y="6411450"/>
            <a:ext cx="2879725" cy="286214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  <a:cs typeface="Arial" charset="0"/>
              </a:rPr>
              <a:t>Kindblom. at: http://www.asco.org</a:t>
            </a: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7175501" y="1500191"/>
            <a:ext cx="11806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Calibri" pitchFamily="34" charset="0"/>
              </a:rPr>
              <a:t>Risk Groups </a:t>
            </a:r>
            <a:endParaRPr lang="en-US" altLang="en-US" sz="1800" b="1">
              <a:latin typeface="Calibri" pitchFamily="34" charset="0"/>
            </a:endParaRP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1355725" y="5246688"/>
            <a:ext cx="977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0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1214440" y="4879975"/>
            <a:ext cx="2468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0.1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1214440" y="4500563"/>
            <a:ext cx="2468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0.2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1214440" y="4133850"/>
            <a:ext cx="2468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0.3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1214440" y="3752850"/>
            <a:ext cx="2468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0.4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23" name="Rectangle 11"/>
          <p:cNvSpPr>
            <a:spLocks noChangeArrowheads="1"/>
          </p:cNvSpPr>
          <p:nvPr/>
        </p:nvSpPr>
        <p:spPr bwMode="auto">
          <a:xfrm>
            <a:off x="1214440" y="3386138"/>
            <a:ext cx="2468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0.5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24" name="Rectangle 12"/>
          <p:cNvSpPr>
            <a:spLocks noChangeArrowheads="1"/>
          </p:cNvSpPr>
          <p:nvPr/>
        </p:nvSpPr>
        <p:spPr bwMode="auto">
          <a:xfrm>
            <a:off x="1214440" y="3019425"/>
            <a:ext cx="2468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0.6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1214440" y="2640014"/>
            <a:ext cx="2468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0.7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26" name="Rectangle 14"/>
          <p:cNvSpPr>
            <a:spLocks noChangeArrowheads="1"/>
          </p:cNvSpPr>
          <p:nvPr/>
        </p:nvSpPr>
        <p:spPr bwMode="auto">
          <a:xfrm>
            <a:off x="1214440" y="2273300"/>
            <a:ext cx="2468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0.8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27" name="Rectangle 15"/>
          <p:cNvSpPr>
            <a:spLocks noChangeArrowheads="1"/>
          </p:cNvSpPr>
          <p:nvPr/>
        </p:nvSpPr>
        <p:spPr bwMode="auto">
          <a:xfrm>
            <a:off x="1214440" y="1892300"/>
            <a:ext cx="2468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0.9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28" name="Rectangle 16"/>
          <p:cNvSpPr>
            <a:spLocks noChangeArrowheads="1"/>
          </p:cNvSpPr>
          <p:nvPr/>
        </p:nvSpPr>
        <p:spPr bwMode="auto">
          <a:xfrm>
            <a:off x="1215230" y="1527176"/>
            <a:ext cx="2468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1.0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29" name="Rectangle 17"/>
          <p:cNvSpPr>
            <a:spLocks noChangeArrowheads="1"/>
          </p:cNvSpPr>
          <p:nvPr/>
        </p:nvSpPr>
        <p:spPr bwMode="auto">
          <a:xfrm rot="-5400000">
            <a:off x="-617423" y="3609588"/>
            <a:ext cx="29572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Calibri" pitchFamily="34" charset="0"/>
              </a:rPr>
              <a:t>Estimated proportion surviving</a:t>
            </a:r>
            <a:endParaRPr lang="en-US" altLang="en-US" sz="1800">
              <a:latin typeface="Calibri" pitchFamily="34" charset="0"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1630365" y="5551488"/>
            <a:ext cx="977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0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31" name="Rectangle 19"/>
          <p:cNvSpPr>
            <a:spLocks noChangeArrowheads="1"/>
          </p:cNvSpPr>
          <p:nvPr/>
        </p:nvSpPr>
        <p:spPr bwMode="auto">
          <a:xfrm>
            <a:off x="1939925" y="5551488"/>
            <a:ext cx="977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1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32" name="Rectangle 20"/>
          <p:cNvSpPr>
            <a:spLocks noChangeArrowheads="1"/>
          </p:cNvSpPr>
          <p:nvPr/>
        </p:nvSpPr>
        <p:spPr bwMode="auto">
          <a:xfrm>
            <a:off x="2251076" y="5551488"/>
            <a:ext cx="977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2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33" name="Rectangle 21"/>
          <p:cNvSpPr>
            <a:spLocks noChangeArrowheads="1"/>
          </p:cNvSpPr>
          <p:nvPr/>
        </p:nvSpPr>
        <p:spPr bwMode="auto">
          <a:xfrm>
            <a:off x="2554291" y="5562600"/>
            <a:ext cx="977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Calibri" pitchFamily="34" charset="0"/>
              </a:rPr>
              <a:t>3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34" name="Rectangle 22"/>
          <p:cNvSpPr>
            <a:spLocks noChangeArrowheads="1"/>
          </p:cNvSpPr>
          <p:nvPr/>
        </p:nvSpPr>
        <p:spPr bwMode="auto">
          <a:xfrm>
            <a:off x="2870201" y="5551488"/>
            <a:ext cx="977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4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35" name="Rectangle 23"/>
          <p:cNvSpPr>
            <a:spLocks noChangeArrowheads="1"/>
          </p:cNvSpPr>
          <p:nvPr/>
        </p:nvSpPr>
        <p:spPr bwMode="auto">
          <a:xfrm>
            <a:off x="3179764" y="5551488"/>
            <a:ext cx="977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5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36" name="Rectangle 24"/>
          <p:cNvSpPr>
            <a:spLocks noChangeArrowheads="1"/>
          </p:cNvSpPr>
          <p:nvPr/>
        </p:nvSpPr>
        <p:spPr bwMode="auto">
          <a:xfrm>
            <a:off x="3490916" y="5551488"/>
            <a:ext cx="977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6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37" name="Rectangle 25"/>
          <p:cNvSpPr>
            <a:spLocks noChangeArrowheads="1"/>
          </p:cNvSpPr>
          <p:nvPr/>
        </p:nvSpPr>
        <p:spPr bwMode="auto">
          <a:xfrm>
            <a:off x="3800476" y="5551488"/>
            <a:ext cx="977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7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38" name="Rectangle 26"/>
          <p:cNvSpPr>
            <a:spLocks noChangeArrowheads="1"/>
          </p:cNvSpPr>
          <p:nvPr/>
        </p:nvSpPr>
        <p:spPr bwMode="auto">
          <a:xfrm>
            <a:off x="4110039" y="5551488"/>
            <a:ext cx="977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8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39" name="Rectangle 27"/>
          <p:cNvSpPr>
            <a:spLocks noChangeArrowheads="1"/>
          </p:cNvSpPr>
          <p:nvPr/>
        </p:nvSpPr>
        <p:spPr bwMode="auto">
          <a:xfrm>
            <a:off x="4419601" y="5551488"/>
            <a:ext cx="977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9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40" name="Rectangle 28"/>
          <p:cNvSpPr>
            <a:spLocks noChangeArrowheads="1"/>
          </p:cNvSpPr>
          <p:nvPr/>
        </p:nvSpPr>
        <p:spPr bwMode="auto">
          <a:xfrm>
            <a:off x="4675189" y="5551488"/>
            <a:ext cx="1955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10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41" name="Rectangle 29"/>
          <p:cNvSpPr>
            <a:spLocks noChangeArrowheads="1"/>
          </p:cNvSpPr>
          <p:nvPr/>
        </p:nvSpPr>
        <p:spPr bwMode="auto">
          <a:xfrm>
            <a:off x="4984751" y="5551488"/>
            <a:ext cx="1955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11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42" name="Rectangle 30"/>
          <p:cNvSpPr>
            <a:spLocks noChangeArrowheads="1"/>
          </p:cNvSpPr>
          <p:nvPr/>
        </p:nvSpPr>
        <p:spPr bwMode="auto">
          <a:xfrm>
            <a:off x="5295901" y="5551488"/>
            <a:ext cx="1955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12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43" name="Rectangle 31"/>
          <p:cNvSpPr>
            <a:spLocks noChangeArrowheads="1"/>
          </p:cNvSpPr>
          <p:nvPr/>
        </p:nvSpPr>
        <p:spPr bwMode="auto">
          <a:xfrm>
            <a:off x="5605463" y="5551488"/>
            <a:ext cx="1955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13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44" name="Rectangle 32"/>
          <p:cNvSpPr>
            <a:spLocks noChangeArrowheads="1"/>
          </p:cNvSpPr>
          <p:nvPr/>
        </p:nvSpPr>
        <p:spPr bwMode="auto">
          <a:xfrm>
            <a:off x="5915027" y="5551488"/>
            <a:ext cx="1955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14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45" name="Rectangle 33"/>
          <p:cNvSpPr>
            <a:spLocks noChangeArrowheads="1"/>
          </p:cNvSpPr>
          <p:nvPr/>
        </p:nvSpPr>
        <p:spPr bwMode="auto">
          <a:xfrm>
            <a:off x="6226176" y="5551488"/>
            <a:ext cx="1955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15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46" name="Rectangle 34"/>
          <p:cNvSpPr>
            <a:spLocks noChangeArrowheads="1"/>
          </p:cNvSpPr>
          <p:nvPr/>
        </p:nvSpPr>
        <p:spPr bwMode="auto">
          <a:xfrm>
            <a:off x="6534151" y="5551488"/>
            <a:ext cx="1955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16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47" name="Rectangle 35"/>
          <p:cNvSpPr>
            <a:spLocks noChangeArrowheads="1"/>
          </p:cNvSpPr>
          <p:nvPr/>
        </p:nvSpPr>
        <p:spPr bwMode="auto">
          <a:xfrm>
            <a:off x="6845301" y="5551488"/>
            <a:ext cx="1955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FFFF"/>
                </a:solidFill>
                <a:latin typeface="Calibri" pitchFamily="34" charset="0"/>
              </a:rPr>
              <a:t>17</a:t>
            </a:r>
            <a:endParaRPr lang="en-US" altLang="en-US" sz="2800">
              <a:latin typeface="Calibri" pitchFamily="34" charset="0"/>
            </a:endParaRPr>
          </a:p>
        </p:txBody>
      </p:sp>
      <p:sp>
        <p:nvSpPr>
          <p:cNvPr id="90148" name="Rectangle 36"/>
          <p:cNvSpPr>
            <a:spLocks noChangeArrowheads="1"/>
          </p:cNvSpPr>
          <p:nvPr/>
        </p:nvSpPr>
        <p:spPr bwMode="auto">
          <a:xfrm>
            <a:off x="2967042" y="5837240"/>
            <a:ext cx="19776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Calibri" pitchFamily="34" charset="0"/>
              </a:rPr>
              <a:t>Years since diagnosis</a:t>
            </a:r>
            <a:endParaRPr lang="en-US" altLang="en-US" sz="1800">
              <a:latin typeface="Calibri" pitchFamily="34" charset="0"/>
            </a:endParaRPr>
          </a:p>
        </p:txBody>
      </p:sp>
      <p:sp>
        <p:nvSpPr>
          <p:cNvPr id="90149" name="Line 37"/>
          <p:cNvSpPr>
            <a:spLocks noChangeShapeType="1"/>
          </p:cNvSpPr>
          <p:nvPr/>
        </p:nvSpPr>
        <p:spPr bwMode="auto">
          <a:xfrm>
            <a:off x="1757365" y="2006604"/>
            <a:ext cx="153987" cy="42386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grpSp>
        <p:nvGrpSpPr>
          <p:cNvPr id="90150" name="Group 38"/>
          <p:cNvGrpSpPr>
            <a:grpSpLocks/>
          </p:cNvGrpSpPr>
          <p:nvPr/>
        </p:nvGrpSpPr>
        <p:grpSpPr bwMode="auto">
          <a:xfrm>
            <a:off x="1601792" y="1625604"/>
            <a:ext cx="4962525" cy="2735263"/>
            <a:chOff x="1249" y="1168"/>
            <a:chExt cx="3126" cy="1723"/>
          </a:xfrm>
        </p:grpSpPr>
        <p:sp>
          <p:nvSpPr>
            <p:cNvPr id="90328" name="Line 39"/>
            <p:cNvSpPr>
              <a:spLocks noChangeShapeType="1"/>
            </p:cNvSpPr>
            <p:nvPr/>
          </p:nvSpPr>
          <p:spPr bwMode="auto">
            <a:xfrm>
              <a:off x="1249" y="1168"/>
              <a:ext cx="98" cy="595"/>
            </a:xfrm>
            <a:prstGeom prst="line">
              <a:avLst/>
            </a:prstGeom>
            <a:noFill/>
            <a:ln w="28575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29" name="Line 40"/>
            <p:cNvSpPr>
              <a:spLocks noChangeShapeType="1"/>
            </p:cNvSpPr>
            <p:nvPr/>
          </p:nvSpPr>
          <p:spPr bwMode="auto">
            <a:xfrm>
              <a:off x="1347" y="1763"/>
              <a:ext cx="97" cy="506"/>
            </a:xfrm>
            <a:prstGeom prst="line">
              <a:avLst/>
            </a:prstGeom>
            <a:noFill/>
            <a:ln w="28575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30" name="Line 41"/>
            <p:cNvSpPr>
              <a:spLocks noChangeShapeType="1"/>
            </p:cNvSpPr>
            <p:nvPr/>
          </p:nvSpPr>
          <p:spPr bwMode="auto">
            <a:xfrm>
              <a:off x="1444" y="2269"/>
              <a:ext cx="99" cy="80"/>
            </a:xfrm>
            <a:prstGeom prst="line">
              <a:avLst/>
            </a:prstGeom>
            <a:noFill/>
            <a:ln w="28575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31" name="Line 42"/>
            <p:cNvSpPr>
              <a:spLocks noChangeShapeType="1"/>
            </p:cNvSpPr>
            <p:nvPr/>
          </p:nvSpPr>
          <p:spPr bwMode="auto">
            <a:xfrm>
              <a:off x="1543" y="2349"/>
              <a:ext cx="96" cy="89"/>
            </a:xfrm>
            <a:prstGeom prst="line">
              <a:avLst/>
            </a:prstGeom>
            <a:noFill/>
            <a:ln w="28575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32" name="Line 43"/>
            <p:cNvSpPr>
              <a:spLocks noChangeShapeType="1"/>
            </p:cNvSpPr>
            <p:nvPr/>
          </p:nvSpPr>
          <p:spPr bwMode="auto">
            <a:xfrm>
              <a:off x="1639" y="2438"/>
              <a:ext cx="99" cy="231"/>
            </a:xfrm>
            <a:prstGeom prst="line">
              <a:avLst/>
            </a:prstGeom>
            <a:noFill/>
            <a:ln w="28575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33" name="Line 44"/>
            <p:cNvSpPr>
              <a:spLocks noChangeShapeType="1"/>
            </p:cNvSpPr>
            <p:nvPr/>
          </p:nvSpPr>
          <p:spPr bwMode="auto">
            <a:xfrm>
              <a:off x="1738" y="2669"/>
              <a:ext cx="97" cy="80"/>
            </a:xfrm>
            <a:prstGeom prst="line">
              <a:avLst/>
            </a:prstGeom>
            <a:noFill/>
            <a:ln w="28575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0334" name="Group 45"/>
            <p:cNvGrpSpPr>
              <a:grpSpLocks/>
            </p:cNvGrpSpPr>
            <p:nvPr/>
          </p:nvGrpSpPr>
          <p:grpSpPr bwMode="auto">
            <a:xfrm>
              <a:off x="1835" y="2749"/>
              <a:ext cx="2540" cy="142"/>
              <a:chOff x="1835" y="2749"/>
              <a:chExt cx="2540" cy="142"/>
            </a:xfrm>
          </p:grpSpPr>
          <p:sp>
            <p:nvSpPr>
              <p:cNvPr id="90335" name="Line 46"/>
              <p:cNvSpPr>
                <a:spLocks noChangeShapeType="1"/>
              </p:cNvSpPr>
              <p:nvPr/>
            </p:nvSpPr>
            <p:spPr bwMode="auto">
              <a:xfrm>
                <a:off x="1835" y="2749"/>
                <a:ext cx="98" cy="1"/>
              </a:xfrm>
              <a:prstGeom prst="line">
                <a:avLst/>
              </a:prstGeom>
              <a:noFill/>
              <a:ln w="28575">
                <a:solidFill>
                  <a:srgbClr val="66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36" name="Line 47"/>
              <p:cNvSpPr>
                <a:spLocks noChangeShapeType="1"/>
              </p:cNvSpPr>
              <p:nvPr/>
            </p:nvSpPr>
            <p:spPr bwMode="auto">
              <a:xfrm>
                <a:off x="1933" y="2749"/>
                <a:ext cx="97" cy="1"/>
              </a:xfrm>
              <a:prstGeom prst="line">
                <a:avLst/>
              </a:prstGeom>
              <a:noFill/>
              <a:ln w="28575">
                <a:solidFill>
                  <a:srgbClr val="66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37" name="Line 48"/>
              <p:cNvSpPr>
                <a:spLocks noChangeShapeType="1"/>
              </p:cNvSpPr>
              <p:nvPr/>
            </p:nvSpPr>
            <p:spPr bwMode="auto">
              <a:xfrm>
                <a:off x="2030" y="2749"/>
                <a:ext cx="98" cy="1"/>
              </a:xfrm>
              <a:prstGeom prst="line">
                <a:avLst/>
              </a:prstGeom>
              <a:noFill/>
              <a:ln w="28575">
                <a:solidFill>
                  <a:srgbClr val="66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38" name="Line 49"/>
              <p:cNvSpPr>
                <a:spLocks noChangeShapeType="1"/>
              </p:cNvSpPr>
              <p:nvPr/>
            </p:nvSpPr>
            <p:spPr bwMode="auto">
              <a:xfrm>
                <a:off x="2128" y="2749"/>
                <a:ext cx="98" cy="1"/>
              </a:xfrm>
              <a:prstGeom prst="line">
                <a:avLst/>
              </a:prstGeom>
              <a:noFill/>
              <a:ln w="28575">
                <a:solidFill>
                  <a:srgbClr val="66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39" name="Line 50"/>
              <p:cNvSpPr>
                <a:spLocks noChangeShapeType="1"/>
              </p:cNvSpPr>
              <p:nvPr/>
            </p:nvSpPr>
            <p:spPr bwMode="auto">
              <a:xfrm>
                <a:off x="2226" y="2749"/>
                <a:ext cx="98" cy="1"/>
              </a:xfrm>
              <a:prstGeom prst="line">
                <a:avLst/>
              </a:prstGeom>
              <a:noFill/>
              <a:ln w="28575">
                <a:solidFill>
                  <a:srgbClr val="66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40" name="Line 51"/>
              <p:cNvSpPr>
                <a:spLocks noChangeShapeType="1"/>
              </p:cNvSpPr>
              <p:nvPr/>
            </p:nvSpPr>
            <p:spPr bwMode="auto">
              <a:xfrm>
                <a:off x="2324" y="2749"/>
                <a:ext cx="97" cy="1"/>
              </a:xfrm>
              <a:prstGeom prst="line">
                <a:avLst/>
              </a:prstGeom>
              <a:noFill/>
              <a:ln w="28575">
                <a:solidFill>
                  <a:srgbClr val="66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41" name="Line 52"/>
              <p:cNvSpPr>
                <a:spLocks noChangeShapeType="1"/>
              </p:cNvSpPr>
              <p:nvPr/>
            </p:nvSpPr>
            <p:spPr bwMode="auto">
              <a:xfrm>
                <a:off x="2421" y="2749"/>
                <a:ext cx="98" cy="1"/>
              </a:xfrm>
              <a:prstGeom prst="line">
                <a:avLst/>
              </a:prstGeom>
              <a:noFill/>
              <a:ln w="28575">
                <a:solidFill>
                  <a:srgbClr val="66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42" name="Line 53"/>
              <p:cNvSpPr>
                <a:spLocks noChangeShapeType="1"/>
              </p:cNvSpPr>
              <p:nvPr/>
            </p:nvSpPr>
            <p:spPr bwMode="auto">
              <a:xfrm>
                <a:off x="2519" y="2749"/>
                <a:ext cx="98" cy="1"/>
              </a:xfrm>
              <a:prstGeom prst="line">
                <a:avLst/>
              </a:prstGeom>
              <a:noFill/>
              <a:ln w="28575">
                <a:solidFill>
                  <a:srgbClr val="66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43" name="Line 54"/>
              <p:cNvSpPr>
                <a:spLocks noChangeShapeType="1"/>
              </p:cNvSpPr>
              <p:nvPr/>
            </p:nvSpPr>
            <p:spPr bwMode="auto">
              <a:xfrm>
                <a:off x="2617" y="2749"/>
                <a:ext cx="97" cy="1"/>
              </a:xfrm>
              <a:prstGeom prst="line">
                <a:avLst/>
              </a:prstGeom>
              <a:noFill/>
              <a:ln w="28575">
                <a:solidFill>
                  <a:srgbClr val="66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44" name="Line 55"/>
              <p:cNvSpPr>
                <a:spLocks noChangeShapeType="1"/>
              </p:cNvSpPr>
              <p:nvPr/>
            </p:nvSpPr>
            <p:spPr bwMode="auto">
              <a:xfrm>
                <a:off x="2714" y="2749"/>
                <a:ext cx="98" cy="1"/>
              </a:xfrm>
              <a:prstGeom prst="line">
                <a:avLst/>
              </a:prstGeom>
              <a:noFill/>
              <a:ln w="28575">
                <a:solidFill>
                  <a:srgbClr val="66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0345" name="Group 56"/>
              <p:cNvGrpSpPr>
                <a:grpSpLocks/>
              </p:cNvGrpSpPr>
              <p:nvPr/>
            </p:nvGrpSpPr>
            <p:grpSpPr bwMode="auto">
              <a:xfrm>
                <a:off x="2812" y="2749"/>
                <a:ext cx="1563" cy="142"/>
                <a:chOff x="2812" y="2749"/>
                <a:chExt cx="1563" cy="142"/>
              </a:xfrm>
            </p:grpSpPr>
            <p:sp>
              <p:nvSpPr>
                <p:cNvPr id="90346" name="Line 57"/>
                <p:cNvSpPr>
                  <a:spLocks noChangeShapeType="1"/>
                </p:cNvSpPr>
                <p:nvPr/>
              </p:nvSpPr>
              <p:spPr bwMode="auto">
                <a:xfrm>
                  <a:off x="2812" y="2749"/>
                  <a:ext cx="97" cy="1"/>
                </a:xfrm>
                <a:prstGeom prst="line">
                  <a:avLst/>
                </a:prstGeom>
                <a:noFill/>
                <a:ln w="28575">
                  <a:solidFill>
                    <a:srgbClr val="66FF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347" name="Line 58"/>
                <p:cNvSpPr>
                  <a:spLocks noChangeShapeType="1"/>
                </p:cNvSpPr>
                <p:nvPr/>
              </p:nvSpPr>
              <p:spPr bwMode="auto">
                <a:xfrm>
                  <a:off x="2909" y="2749"/>
                  <a:ext cx="99" cy="1"/>
                </a:xfrm>
                <a:prstGeom prst="line">
                  <a:avLst/>
                </a:prstGeom>
                <a:noFill/>
                <a:ln w="28575">
                  <a:solidFill>
                    <a:srgbClr val="66FF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0348" name="Group 59"/>
                <p:cNvGrpSpPr>
                  <a:grpSpLocks/>
                </p:cNvGrpSpPr>
                <p:nvPr/>
              </p:nvGrpSpPr>
              <p:grpSpPr bwMode="auto">
                <a:xfrm>
                  <a:off x="3008" y="2749"/>
                  <a:ext cx="1367" cy="142"/>
                  <a:chOff x="3008" y="2749"/>
                  <a:chExt cx="1367" cy="142"/>
                </a:xfrm>
              </p:grpSpPr>
              <p:grpSp>
                <p:nvGrpSpPr>
                  <p:cNvPr id="90349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3008" y="2749"/>
                    <a:ext cx="684" cy="1"/>
                    <a:chOff x="3008" y="2749"/>
                    <a:chExt cx="684" cy="1"/>
                  </a:xfrm>
                </p:grpSpPr>
                <p:sp>
                  <p:nvSpPr>
                    <p:cNvPr id="90358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8" y="2749"/>
                      <a:ext cx="97" cy="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66FF33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359" name="Line 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5" y="2749"/>
                      <a:ext cx="98" cy="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66FF33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360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03" y="2749"/>
                      <a:ext cx="98" cy="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66FF33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361" name="Line 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01" y="2749"/>
                      <a:ext cx="97" cy="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66FF33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362" name="Line 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98" y="2749"/>
                      <a:ext cx="98" cy="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66FF33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363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96" y="2749"/>
                      <a:ext cx="97" cy="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66FF33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364" name="Line 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93" y="2749"/>
                      <a:ext cx="99" cy="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66FF33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0350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3692" y="2749"/>
                    <a:ext cx="97" cy="141"/>
                  </a:xfrm>
                  <a:prstGeom prst="line">
                    <a:avLst/>
                  </a:prstGeom>
                  <a:noFill/>
                  <a:ln w="28575">
                    <a:solidFill>
                      <a:srgbClr val="66FF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90351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3789" y="2890"/>
                    <a:ext cx="586" cy="1"/>
                    <a:chOff x="3789" y="2890"/>
                    <a:chExt cx="586" cy="1"/>
                  </a:xfrm>
                </p:grpSpPr>
                <p:sp>
                  <p:nvSpPr>
                    <p:cNvPr id="90352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89" y="2890"/>
                      <a:ext cx="97" cy="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66FF33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353" name="Line 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86" y="2890"/>
                      <a:ext cx="98" cy="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66FF33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354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84" y="2890"/>
                      <a:ext cx="98" cy="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66FF33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355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82" y="2890"/>
                      <a:ext cx="98" cy="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66FF33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356" name="Line 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80" y="2890"/>
                      <a:ext cx="97" cy="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66FF33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357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77" y="2890"/>
                      <a:ext cx="98" cy="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66FF33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90151" name="Line 76"/>
          <p:cNvSpPr>
            <a:spLocks noChangeShapeType="1"/>
          </p:cNvSpPr>
          <p:nvPr/>
        </p:nvSpPr>
        <p:spPr bwMode="auto">
          <a:xfrm>
            <a:off x="1581151" y="5451475"/>
            <a:ext cx="55260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90152" name="Line 77"/>
          <p:cNvSpPr>
            <a:spLocks noChangeShapeType="1"/>
          </p:cNvSpPr>
          <p:nvPr/>
        </p:nvSpPr>
        <p:spPr bwMode="auto">
          <a:xfrm flipV="1">
            <a:off x="1581151" y="1430341"/>
            <a:ext cx="0" cy="4021137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grpSp>
        <p:nvGrpSpPr>
          <p:cNvPr id="90153" name="Group 78"/>
          <p:cNvGrpSpPr>
            <a:grpSpLocks/>
          </p:cNvGrpSpPr>
          <p:nvPr/>
        </p:nvGrpSpPr>
        <p:grpSpPr bwMode="auto">
          <a:xfrm>
            <a:off x="1665293" y="5443540"/>
            <a:ext cx="5260975" cy="65087"/>
            <a:chOff x="917" y="3603"/>
            <a:chExt cx="4051" cy="80"/>
          </a:xfrm>
        </p:grpSpPr>
        <p:sp>
          <p:nvSpPr>
            <p:cNvPr id="90310" name="Line 79"/>
            <p:cNvSpPr>
              <a:spLocks noChangeShapeType="1"/>
            </p:cNvSpPr>
            <p:nvPr/>
          </p:nvSpPr>
          <p:spPr bwMode="auto">
            <a:xfrm>
              <a:off x="917" y="3603"/>
              <a:ext cx="0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11" name="Line 80"/>
            <p:cNvSpPr>
              <a:spLocks noChangeShapeType="1"/>
            </p:cNvSpPr>
            <p:nvPr/>
          </p:nvSpPr>
          <p:spPr bwMode="auto">
            <a:xfrm>
              <a:off x="1163" y="3603"/>
              <a:ext cx="0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12" name="Line 81"/>
            <p:cNvSpPr>
              <a:spLocks noChangeShapeType="1"/>
            </p:cNvSpPr>
            <p:nvPr/>
          </p:nvSpPr>
          <p:spPr bwMode="auto">
            <a:xfrm>
              <a:off x="1401" y="3603"/>
              <a:ext cx="0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13" name="Line 82"/>
            <p:cNvSpPr>
              <a:spLocks noChangeShapeType="1"/>
            </p:cNvSpPr>
            <p:nvPr/>
          </p:nvSpPr>
          <p:spPr bwMode="auto">
            <a:xfrm>
              <a:off x="1638" y="3603"/>
              <a:ext cx="0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14" name="Line 83"/>
            <p:cNvSpPr>
              <a:spLocks noChangeShapeType="1"/>
            </p:cNvSpPr>
            <p:nvPr/>
          </p:nvSpPr>
          <p:spPr bwMode="auto">
            <a:xfrm>
              <a:off x="1881" y="3603"/>
              <a:ext cx="0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15" name="Line 84"/>
            <p:cNvSpPr>
              <a:spLocks noChangeShapeType="1"/>
            </p:cNvSpPr>
            <p:nvPr/>
          </p:nvSpPr>
          <p:spPr bwMode="auto">
            <a:xfrm>
              <a:off x="2113" y="3603"/>
              <a:ext cx="0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16" name="Line 85"/>
            <p:cNvSpPr>
              <a:spLocks noChangeShapeType="1"/>
            </p:cNvSpPr>
            <p:nvPr/>
          </p:nvSpPr>
          <p:spPr bwMode="auto">
            <a:xfrm>
              <a:off x="2355" y="3603"/>
              <a:ext cx="0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17" name="Line 86"/>
            <p:cNvSpPr>
              <a:spLocks noChangeShapeType="1"/>
            </p:cNvSpPr>
            <p:nvPr/>
          </p:nvSpPr>
          <p:spPr bwMode="auto">
            <a:xfrm>
              <a:off x="2590" y="3603"/>
              <a:ext cx="0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18" name="Line 87"/>
            <p:cNvSpPr>
              <a:spLocks noChangeShapeType="1"/>
            </p:cNvSpPr>
            <p:nvPr/>
          </p:nvSpPr>
          <p:spPr bwMode="auto">
            <a:xfrm>
              <a:off x="2832" y="3603"/>
              <a:ext cx="0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19" name="Line 88"/>
            <p:cNvSpPr>
              <a:spLocks noChangeShapeType="1"/>
            </p:cNvSpPr>
            <p:nvPr/>
          </p:nvSpPr>
          <p:spPr bwMode="auto">
            <a:xfrm>
              <a:off x="3071" y="3603"/>
              <a:ext cx="0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20" name="Line 89"/>
            <p:cNvSpPr>
              <a:spLocks noChangeShapeType="1"/>
            </p:cNvSpPr>
            <p:nvPr/>
          </p:nvSpPr>
          <p:spPr bwMode="auto">
            <a:xfrm>
              <a:off x="3308" y="3603"/>
              <a:ext cx="0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21" name="Line 90"/>
            <p:cNvSpPr>
              <a:spLocks noChangeShapeType="1"/>
            </p:cNvSpPr>
            <p:nvPr/>
          </p:nvSpPr>
          <p:spPr bwMode="auto">
            <a:xfrm>
              <a:off x="3537" y="3603"/>
              <a:ext cx="0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22" name="Line 91"/>
            <p:cNvSpPr>
              <a:spLocks noChangeShapeType="1"/>
            </p:cNvSpPr>
            <p:nvPr/>
          </p:nvSpPr>
          <p:spPr bwMode="auto">
            <a:xfrm>
              <a:off x="3779" y="3603"/>
              <a:ext cx="0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23" name="Line 92"/>
            <p:cNvSpPr>
              <a:spLocks noChangeShapeType="1"/>
            </p:cNvSpPr>
            <p:nvPr/>
          </p:nvSpPr>
          <p:spPr bwMode="auto">
            <a:xfrm>
              <a:off x="4022" y="3603"/>
              <a:ext cx="0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24" name="Line 93"/>
            <p:cNvSpPr>
              <a:spLocks noChangeShapeType="1"/>
            </p:cNvSpPr>
            <p:nvPr/>
          </p:nvSpPr>
          <p:spPr bwMode="auto">
            <a:xfrm>
              <a:off x="4266" y="3603"/>
              <a:ext cx="0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25" name="Line 94"/>
            <p:cNvSpPr>
              <a:spLocks noChangeShapeType="1"/>
            </p:cNvSpPr>
            <p:nvPr/>
          </p:nvSpPr>
          <p:spPr bwMode="auto">
            <a:xfrm>
              <a:off x="4494" y="3603"/>
              <a:ext cx="0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26" name="Line 95"/>
            <p:cNvSpPr>
              <a:spLocks noChangeShapeType="1"/>
            </p:cNvSpPr>
            <p:nvPr/>
          </p:nvSpPr>
          <p:spPr bwMode="auto">
            <a:xfrm>
              <a:off x="4734" y="3603"/>
              <a:ext cx="0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27" name="Line 96"/>
            <p:cNvSpPr>
              <a:spLocks noChangeShapeType="1"/>
            </p:cNvSpPr>
            <p:nvPr/>
          </p:nvSpPr>
          <p:spPr bwMode="auto">
            <a:xfrm>
              <a:off x="4968" y="3603"/>
              <a:ext cx="0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154" name="Line 97"/>
          <p:cNvSpPr>
            <a:spLocks noChangeShapeType="1"/>
          </p:cNvSpPr>
          <p:nvPr/>
        </p:nvSpPr>
        <p:spPr bwMode="auto">
          <a:xfrm rot="5400000">
            <a:off x="1562100" y="1590676"/>
            <a:ext cx="0" cy="57151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90155" name="Line 98"/>
          <p:cNvSpPr>
            <a:spLocks noChangeShapeType="1"/>
          </p:cNvSpPr>
          <p:nvPr/>
        </p:nvSpPr>
        <p:spPr bwMode="auto">
          <a:xfrm rot="5400000">
            <a:off x="1562100" y="1960564"/>
            <a:ext cx="0" cy="57151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90156" name="Line 99"/>
          <p:cNvSpPr>
            <a:spLocks noChangeShapeType="1"/>
          </p:cNvSpPr>
          <p:nvPr/>
        </p:nvSpPr>
        <p:spPr bwMode="auto">
          <a:xfrm rot="5400000">
            <a:off x="1562100" y="2347914"/>
            <a:ext cx="0" cy="57151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90157" name="Line 100"/>
          <p:cNvSpPr>
            <a:spLocks noChangeShapeType="1"/>
          </p:cNvSpPr>
          <p:nvPr/>
        </p:nvSpPr>
        <p:spPr bwMode="auto">
          <a:xfrm rot="5400000">
            <a:off x="1562100" y="2719389"/>
            <a:ext cx="0" cy="57151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90158" name="Line 101"/>
          <p:cNvSpPr>
            <a:spLocks noChangeShapeType="1"/>
          </p:cNvSpPr>
          <p:nvPr/>
        </p:nvSpPr>
        <p:spPr bwMode="auto">
          <a:xfrm rot="5400000">
            <a:off x="1562100" y="3081339"/>
            <a:ext cx="0" cy="57151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90159" name="Line 102"/>
          <p:cNvSpPr>
            <a:spLocks noChangeShapeType="1"/>
          </p:cNvSpPr>
          <p:nvPr/>
        </p:nvSpPr>
        <p:spPr bwMode="auto">
          <a:xfrm rot="5400000">
            <a:off x="1562100" y="3473451"/>
            <a:ext cx="0" cy="57151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90160" name="Line 103"/>
          <p:cNvSpPr>
            <a:spLocks noChangeShapeType="1"/>
          </p:cNvSpPr>
          <p:nvPr/>
        </p:nvSpPr>
        <p:spPr bwMode="auto">
          <a:xfrm rot="5400000">
            <a:off x="1562100" y="3841751"/>
            <a:ext cx="0" cy="57151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90161" name="Line 104"/>
          <p:cNvSpPr>
            <a:spLocks noChangeShapeType="1"/>
          </p:cNvSpPr>
          <p:nvPr/>
        </p:nvSpPr>
        <p:spPr bwMode="auto">
          <a:xfrm rot="5400000">
            <a:off x="1562100" y="4211639"/>
            <a:ext cx="0" cy="57151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90162" name="Line 105"/>
          <p:cNvSpPr>
            <a:spLocks noChangeShapeType="1"/>
          </p:cNvSpPr>
          <p:nvPr/>
        </p:nvSpPr>
        <p:spPr bwMode="auto">
          <a:xfrm rot="5400000">
            <a:off x="1562100" y="4597401"/>
            <a:ext cx="0" cy="57151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90163" name="Line 106"/>
          <p:cNvSpPr>
            <a:spLocks noChangeShapeType="1"/>
          </p:cNvSpPr>
          <p:nvPr/>
        </p:nvSpPr>
        <p:spPr bwMode="auto">
          <a:xfrm rot="5400000">
            <a:off x="1562100" y="4960939"/>
            <a:ext cx="0" cy="57151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90164" name="Line 107"/>
          <p:cNvSpPr>
            <a:spLocks noChangeShapeType="1"/>
          </p:cNvSpPr>
          <p:nvPr/>
        </p:nvSpPr>
        <p:spPr bwMode="auto">
          <a:xfrm rot="5400000">
            <a:off x="1562100" y="5329239"/>
            <a:ext cx="0" cy="5715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grpSp>
        <p:nvGrpSpPr>
          <p:cNvPr id="90165" name="Group 108"/>
          <p:cNvGrpSpPr>
            <a:grpSpLocks/>
          </p:cNvGrpSpPr>
          <p:nvPr/>
        </p:nvGrpSpPr>
        <p:grpSpPr bwMode="auto">
          <a:xfrm>
            <a:off x="1601792" y="1625600"/>
            <a:ext cx="4962525" cy="2609850"/>
            <a:chOff x="1249" y="1168"/>
            <a:chExt cx="3126" cy="1644"/>
          </a:xfrm>
        </p:grpSpPr>
        <p:sp>
          <p:nvSpPr>
            <p:cNvPr id="90279" name="Line 109"/>
            <p:cNvSpPr>
              <a:spLocks noChangeShapeType="1"/>
            </p:cNvSpPr>
            <p:nvPr/>
          </p:nvSpPr>
          <p:spPr bwMode="auto">
            <a:xfrm>
              <a:off x="1249" y="1168"/>
              <a:ext cx="98" cy="24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80" name="Line 110"/>
            <p:cNvSpPr>
              <a:spLocks noChangeShapeType="1"/>
            </p:cNvSpPr>
            <p:nvPr/>
          </p:nvSpPr>
          <p:spPr bwMode="auto">
            <a:xfrm>
              <a:off x="1444" y="1675"/>
              <a:ext cx="99" cy="204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81" name="Line 111"/>
            <p:cNvSpPr>
              <a:spLocks noChangeShapeType="1"/>
            </p:cNvSpPr>
            <p:nvPr/>
          </p:nvSpPr>
          <p:spPr bwMode="auto">
            <a:xfrm>
              <a:off x="1543" y="1879"/>
              <a:ext cx="96" cy="19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82" name="Line 112"/>
            <p:cNvSpPr>
              <a:spLocks noChangeShapeType="1"/>
            </p:cNvSpPr>
            <p:nvPr/>
          </p:nvSpPr>
          <p:spPr bwMode="auto">
            <a:xfrm>
              <a:off x="1639" y="2074"/>
              <a:ext cx="99" cy="16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83" name="Line 113"/>
            <p:cNvSpPr>
              <a:spLocks noChangeShapeType="1"/>
            </p:cNvSpPr>
            <p:nvPr/>
          </p:nvSpPr>
          <p:spPr bwMode="auto">
            <a:xfrm>
              <a:off x="1738" y="2234"/>
              <a:ext cx="97" cy="7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84" name="Line 114"/>
            <p:cNvSpPr>
              <a:spLocks noChangeShapeType="1"/>
            </p:cNvSpPr>
            <p:nvPr/>
          </p:nvSpPr>
          <p:spPr bwMode="auto">
            <a:xfrm>
              <a:off x="1835" y="2305"/>
              <a:ext cx="98" cy="44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85" name="Line 115"/>
            <p:cNvSpPr>
              <a:spLocks noChangeShapeType="1"/>
            </p:cNvSpPr>
            <p:nvPr/>
          </p:nvSpPr>
          <p:spPr bwMode="auto">
            <a:xfrm>
              <a:off x="1933" y="2349"/>
              <a:ext cx="97" cy="11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86" name="Line 116"/>
            <p:cNvSpPr>
              <a:spLocks noChangeShapeType="1"/>
            </p:cNvSpPr>
            <p:nvPr/>
          </p:nvSpPr>
          <p:spPr bwMode="auto">
            <a:xfrm>
              <a:off x="2030" y="2464"/>
              <a:ext cx="98" cy="11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87" name="Line 117"/>
            <p:cNvSpPr>
              <a:spLocks noChangeShapeType="1"/>
            </p:cNvSpPr>
            <p:nvPr/>
          </p:nvSpPr>
          <p:spPr bwMode="auto">
            <a:xfrm>
              <a:off x="2128" y="2580"/>
              <a:ext cx="98" cy="3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88" name="Line 118"/>
            <p:cNvSpPr>
              <a:spLocks noChangeShapeType="1"/>
            </p:cNvSpPr>
            <p:nvPr/>
          </p:nvSpPr>
          <p:spPr bwMode="auto">
            <a:xfrm>
              <a:off x="2226" y="2615"/>
              <a:ext cx="98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89" name="Line 119"/>
            <p:cNvSpPr>
              <a:spLocks noChangeShapeType="1"/>
            </p:cNvSpPr>
            <p:nvPr/>
          </p:nvSpPr>
          <p:spPr bwMode="auto">
            <a:xfrm>
              <a:off x="2324" y="2615"/>
              <a:ext cx="97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90" name="Line 120"/>
            <p:cNvSpPr>
              <a:spLocks noChangeShapeType="1"/>
            </p:cNvSpPr>
            <p:nvPr/>
          </p:nvSpPr>
          <p:spPr bwMode="auto">
            <a:xfrm>
              <a:off x="2421" y="2615"/>
              <a:ext cx="98" cy="9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91" name="Line 121"/>
            <p:cNvSpPr>
              <a:spLocks noChangeShapeType="1"/>
            </p:cNvSpPr>
            <p:nvPr/>
          </p:nvSpPr>
          <p:spPr bwMode="auto">
            <a:xfrm>
              <a:off x="2519" y="2705"/>
              <a:ext cx="9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92" name="Line 122"/>
            <p:cNvSpPr>
              <a:spLocks noChangeShapeType="1"/>
            </p:cNvSpPr>
            <p:nvPr/>
          </p:nvSpPr>
          <p:spPr bwMode="auto">
            <a:xfrm>
              <a:off x="2617" y="2705"/>
              <a:ext cx="97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93" name="Line 123"/>
            <p:cNvSpPr>
              <a:spLocks noChangeShapeType="1"/>
            </p:cNvSpPr>
            <p:nvPr/>
          </p:nvSpPr>
          <p:spPr bwMode="auto">
            <a:xfrm>
              <a:off x="2714" y="2705"/>
              <a:ext cx="9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94" name="Line 124"/>
            <p:cNvSpPr>
              <a:spLocks noChangeShapeType="1"/>
            </p:cNvSpPr>
            <p:nvPr/>
          </p:nvSpPr>
          <p:spPr bwMode="auto">
            <a:xfrm>
              <a:off x="2812" y="2705"/>
              <a:ext cx="97" cy="53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95" name="Line 125"/>
            <p:cNvSpPr>
              <a:spLocks noChangeShapeType="1"/>
            </p:cNvSpPr>
            <p:nvPr/>
          </p:nvSpPr>
          <p:spPr bwMode="auto">
            <a:xfrm>
              <a:off x="2909" y="2758"/>
              <a:ext cx="99" cy="53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96" name="Line 126"/>
            <p:cNvSpPr>
              <a:spLocks noChangeShapeType="1"/>
            </p:cNvSpPr>
            <p:nvPr/>
          </p:nvSpPr>
          <p:spPr bwMode="auto">
            <a:xfrm>
              <a:off x="3008" y="2811"/>
              <a:ext cx="97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97" name="Line 127"/>
            <p:cNvSpPr>
              <a:spLocks noChangeShapeType="1"/>
            </p:cNvSpPr>
            <p:nvPr/>
          </p:nvSpPr>
          <p:spPr bwMode="auto">
            <a:xfrm>
              <a:off x="3105" y="2811"/>
              <a:ext cx="98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98" name="Line 128"/>
            <p:cNvSpPr>
              <a:spLocks noChangeShapeType="1"/>
            </p:cNvSpPr>
            <p:nvPr/>
          </p:nvSpPr>
          <p:spPr bwMode="auto">
            <a:xfrm>
              <a:off x="3203" y="2811"/>
              <a:ext cx="98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99" name="Line 129"/>
            <p:cNvSpPr>
              <a:spLocks noChangeShapeType="1"/>
            </p:cNvSpPr>
            <p:nvPr/>
          </p:nvSpPr>
          <p:spPr bwMode="auto">
            <a:xfrm>
              <a:off x="3301" y="2811"/>
              <a:ext cx="97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00" name="Line 130"/>
            <p:cNvSpPr>
              <a:spLocks noChangeShapeType="1"/>
            </p:cNvSpPr>
            <p:nvPr/>
          </p:nvSpPr>
          <p:spPr bwMode="auto">
            <a:xfrm>
              <a:off x="3398" y="2811"/>
              <a:ext cx="98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01" name="Line 131"/>
            <p:cNvSpPr>
              <a:spLocks noChangeShapeType="1"/>
            </p:cNvSpPr>
            <p:nvPr/>
          </p:nvSpPr>
          <p:spPr bwMode="auto">
            <a:xfrm>
              <a:off x="3496" y="2811"/>
              <a:ext cx="97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02" name="Line 132"/>
            <p:cNvSpPr>
              <a:spLocks noChangeShapeType="1"/>
            </p:cNvSpPr>
            <p:nvPr/>
          </p:nvSpPr>
          <p:spPr bwMode="auto">
            <a:xfrm>
              <a:off x="3593" y="2811"/>
              <a:ext cx="99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03" name="Line 133"/>
            <p:cNvSpPr>
              <a:spLocks noChangeShapeType="1"/>
            </p:cNvSpPr>
            <p:nvPr/>
          </p:nvSpPr>
          <p:spPr bwMode="auto">
            <a:xfrm>
              <a:off x="3692" y="2811"/>
              <a:ext cx="97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04" name="Line 134"/>
            <p:cNvSpPr>
              <a:spLocks noChangeShapeType="1"/>
            </p:cNvSpPr>
            <p:nvPr/>
          </p:nvSpPr>
          <p:spPr bwMode="auto">
            <a:xfrm>
              <a:off x="3789" y="2811"/>
              <a:ext cx="97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05" name="Line 135"/>
            <p:cNvSpPr>
              <a:spLocks noChangeShapeType="1"/>
            </p:cNvSpPr>
            <p:nvPr/>
          </p:nvSpPr>
          <p:spPr bwMode="auto">
            <a:xfrm>
              <a:off x="3886" y="2811"/>
              <a:ext cx="98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06" name="Line 136"/>
            <p:cNvSpPr>
              <a:spLocks noChangeShapeType="1"/>
            </p:cNvSpPr>
            <p:nvPr/>
          </p:nvSpPr>
          <p:spPr bwMode="auto">
            <a:xfrm>
              <a:off x="3984" y="2811"/>
              <a:ext cx="98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07" name="Line 137"/>
            <p:cNvSpPr>
              <a:spLocks noChangeShapeType="1"/>
            </p:cNvSpPr>
            <p:nvPr/>
          </p:nvSpPr>
          <p:spPr bwMode="auto">
            <a:xfrm>
              <a:off x="4082" y="2811"/>
              <a:ext cx="98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08" name="Line 138"/>
            <p:cNvSpPr>
              <a:spLocks noChangeShapeType="1"/>
            </p:cNvSpPr>
            <p:nvPr/>
          </p:nvSpPr>
          <p:spPr bwMode="auto">
            <a:xfrm>
              <a:off x="4180" y="2811"/>
              <a:ext cx="97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09" name="Line 139"/>
            <p:cNvSpPr>
              <a:spLocks noChangeShapeType="1"/>
            </p:cNvSpPr>
            <p:nvPr/>
          </p:nvSpPr>
          <p:spPr bwMode="auto">
            <a:xfrm>
              <a:off x="4277" y="2811"/>
              <a:ext cx="98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166" name="Group 140"/>
          <p:cNvGrpSpPr>
            <a:grpSpLocks/>
          </p:cNvGrpSpPr>
          <p:nvPr/>
        </p:nvGrpSpPr>
        <p:grpSpPr bwMode="auto">
          <a:xfrm>
            <a:off x="1566866" y="1644652"/>
            <a:ext cx="4986337" cy="1930400"/>
            <a:chOff x="869" y="1071"/>
            <a:chExt cx="3820" cy="1216"/>
          </a:xfrm>
        </p:grpSpPr>
        <p:sp>
          <p:nvSpPr>
            <p:cNvPr id="90247" name="Line 141"/>
            <p:cNvSpPr>
              <a:spLocks noChangeShapeType="1"/>
            </p:cNvSpPr>
            <p:nvPr/>
          </p:nvSpPr>
          <p:spPr bwMode="auto">
            <a:xfrm>
              <a:off x="869" y="1071"/>
              <a:ext cx="119" cy="241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48" name="Line 142"/>
            <p:cNvSpPr>
              <a:spLocks noChangeShapeType="1"/>
            </p:cNvSpPr>
            <p:nvPr/>
          </p:nvSpPr>
          <p:spPr bwMode="auto">
            <a:xfrm>
              <a:off x="988" y="1312"/>
              <a:ext cx="119" cy="116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49" name="Line 143"/>
            <p:cNvSpPr>
              <a:spLocks noChangeShapeType="1"/>
            </p:cNvSpPr>
            <p:nvPr/>
          </p:nvSpPr>
          <p:spPr bwMode="auto">
            <a:xfrm>
              <a:off x="1107" y="1428"/>
              <a:ext cx="120" cy="87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50" name="Line 144"/>
            <p:cNvSpPr>
              <a:spLocks noChangeShapeType="1"/>
            </p:cNvSpPr>
            <p:nvPr/>
          </p:nvSpPr>
          <p:spPr bwMode="auto">
            <a:xfrm>
              <a:off x="1227" y="1515"/>
              <a:ext cx="119" cy="87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51" name="Line 145"/>
            <p:cNvSpPr>
              <a:spLocks noChangeShapeType="1"/>
            </p:cNvSpPr>
            <p:nvPr/>
          </p:nvSpPr>
          <p:spPr bwMode="auto">
            <a:xfrm>
              <a:off x="1346" y="1602"/>
              <a:ext cx="120" cy="86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52" name="Line 146"/>
            <p:cNvSpPr>
              <a:spLocks noChangeShapeType="1"/>
            </p:cNvSpPr>
            <p:nvPr/>
          </p:nvSpPr>
          <p:spPr bwMode="auto">
            <a:xfrm>
              <a:off x="1466" y="1688"/>
              <a:ext cx="119" cy="1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53" name="Line 147"/>
            <p:cNvSpPr>
              <a:spLocks noChangeShapeType="1"/>
            </p:cNvSpPr>
            <p:nvPr/>
          </p:nvSpPr>
          <p:spPr bwMode="auto">
            <a:xfrm>
              <a:off x="1585" y="1688"/>
              <a:ext cx="119" cy="58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54" name="Line 148"/>
            <p:cNvSpPr>
              <a:spLocks noChangeShapeType="1"/>
            </p:cNvSpPr>
            <p:nvPr/>
          </p:nvSpPr>
          <p:spPr bwMode="auto">
            <a:xfrm>
              <a:off x="1704" y="1746"/>
              <a:ext cx="120" cy="39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55" name="Line 149"/>
            <p:cNvSpPr>
              <a:spLocks noChangeShapeType="1"/>
            </p:cNvSpPr>
            <p:nvPr/>
          </p:nvSpPr>
          <p:spPr bwMode="auto">
            <a:xfrm>
              <a:off x="1824" y="1785"/>
              <a:ext cx="119" cy="1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56" name="Line 150"/>
            <p:cNvSpPr>
              <a:spLocks noChangeShapeType="1"/>
            </p:cNvSpPr>
            <p:nvPr/>
          </p:nvSpPr>
          <p:spPr bwMode="auto">
            <a:xfrm>
              <a:off x="1943" y="1785"/>
              <a:ext cx="120" cy="29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57" name="Line 151"/>
            <p:cNvSpPr>
              <a:spLocks noChangeShapeType="1"/>
            </p:cNvSpPr>
            <p:nvPr/>
          </p:nvSpPr>
          <p:spPr bwMode="auto">
            <a:xfrm>
              <a:off x="2063" y="1814"/>
              <a:ext cx="119" cy="106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58" name="Line 152"/>
            <p:cNvSpPr>
              <a:spLocks noChangeShapeType="1"/>
            </p:cNvSpPr>
            <p:nvPr/>
          </p:nvSpPr>
          <p:spPr bwMode="auto">
            <a:xfrm>
              <a:off x="2182" y="1920"/>
              <a:ext cx="119" cy="1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59" name="Line 153"/>
            <p:cNvSpPr>
              <a:spLocks noChangeShapeType="1"/>
            </p:cNvSpPr>
            <p:nvPr/>
          </p:nvSpPr>
          <p:spPr bwMode="auto">
            <a:xfrm>
              <a:off x="2301" y="1920"/>
              <a:ext cx="120" cy="38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60" name="Line 154"/>
            <p:cNvSpPr>
              <a:spLocks noChangeShapeType="1"/>
            </p:cNvSpPr>
            <p:nvPr/>
          </p:nvSpPr>
          <p:spPr bwMode="auto">
            <a:xfrm>
              <a:off x="2421" y="1958"/>
              <a:ext cx="119" cy="1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61" name="Line 155"/>
            <p:cNvSpPr>
              <a:spLocks noChangeShapeType="1"/>
            </p:cNvSpPr>
            <p:nvPr/>
          </p:nvSpPr>
          <p:spPr bwMode="auto">
            <a:xfrm>
              <a:off x="2540" y="1958"/>
              <a:ext cx="120" cy="107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62" name="Line 156"/>
            <p:cNvSpPr>
              <a:spLocks noChangeShapeType="1"/>
            </p:cNvSpPr>
            <p:nvPr/>
          </p:nvSpPr>
          <p:spPr bwMode="auto">
            <a:xfrm>
              <a:off x="2660" y="2065"/>
              <a:ext cx="119" cy="38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63" name="Line 157"/>
            <p:cNvSpPr>
              <a:spLocks noChangeShapeType="1"/>
            </p:cNvSpPr>
            <p:nvPr/>
          </p:nvSpPr>
          <p:spPr bwMode="auto">
            <a:xfrm>
              <a:off x="2779" y="2103"/>
              <a:ext cx="119" cy="1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64" name="Line 158"/>
            <p:cNvSpPr>
              <a:spLocks noChangeShapeType="1"/>
            </p:cNvSpPr>
            <p:nvPr/>
          </p:nvSpPr>
          <p:spPr bwMode="auto">
            <a:xfrm>
              <a:off x="2898" y="2103"/>
              <a:ext cx="120" cy="1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65" name="Line 159"/>
            <p:cNvSpPr>
              <a:spLocks noChangeShapeType="1"/>
            </p:cNvSpPr>
            <p:nvPr/>
          </p:nvSpPr>
          <p:spPr bwMode="auto">
            <a:xfrm>
              <a:off x="3018" y="2103"/>
              <a:ext cx="119" cy="1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66" name="Line 160"/>
            <p:cNvSpPr>
              <a:spLocks noChangeShapeType="1"/>
            </p:cNvSpPr>
            <p:nvPr/>
          </p:nvSpPr>
          <p:spPr bwMode="auto">
            <a:xfrm>
              <a:off x="3137" y="2103"/>
              <a:ext cx="120" cy="1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67" name="Line 161"/>
            <p:cNvSpPr>
              <a:spLocks noChangeShapeType="1"/>
            </p:cNvSpPr>
            <p:nvPr/>
          </p:nvSpPr>
          <p:spPr bwMode="auto">
            <a:xfrm>
              <a:off x="3257" y="2103"/>
              <a:ext cx="119" cy="1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68" name="Line 162"/>
            <p:cNvSpPr>
              <a:spLocks noChangeShapeType="1"/>
            </p:cNvSpPr>
            <p:nvPr/>
          </p:nvSpPr>
          <p:spPr bwMode="auto">
            <a:xfrm>
              <a:off x="3376" y="2103"/>
              <a:ext cx="119" cy="1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69" name="Line 163"/>
            <p:cNvSpPr>
              <a:spLocks noChangeShapeType="1"/>
            </p:cNvSpPr>
            <p:nvPr/>
          </p:nvSpPr>
          <p:spPr bwMode="auto">
            <a:xfrm>
              <a:off x="3495" y="2103"/>
              <a:ext cx="120" cy="58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70" name="Line 164"/>
            <p:cNvSpPr>
              <a:spLocks noChangeShapeType="1"/>
            </p:cNvSpPr>
            <p:nvPr/>
          </p:nvSpPr>
          <p:spPr bwMode="auto">
            <a:xfrm>
              <a:off x="3615" y="2161"/>
              <a:ext cx="119" cy="1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71" name="Line 165"/>
            <p:cNvSpPr>
              <a:spLocks noChangeShapeType="1"/>
            </p:cNvSpPr>
            <p:nvPr/>
          </p:nvSpPr>
          <p:spPr bwMode="auto">
            <a:xfrm>
              <a:off x="3734" y="2161"/>
              <a:ext cx="120" cy="1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72" name="Line 166"/>
            <p:cNvSpPr>
              <a:spLocks noChangeShapeType="1"/>
            </p:cNvSpPr>
            <p:nvPr/>
          </p:nvSpPr>
          <p:spPr bwMode="auto">
            <a:xfrm>
              <a:off x="3854" y="2161"/>
              <a:ext cx="119" cy="1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73" name="Line 167"/>
            <p:cNvSpPr>
              <a:spLocks noChangeShapeType="1"/>
            </p:cNvSpPr>
            <p:nvPr/>
          </p:nvSpPr>
          <p:spPr bwMode="auto">
            <a:xfrm>
              <a:off x="3973" y="2161"/>
              <a:ext cx="119" cy="1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74" name="Line 168"/>
            <p:cNvSpPr>
              <a:spLocks noChangeShapeType="1"/>
            </p:cNvSpPr>
            <p:nvPr/>
          </p:nvSpPr>
          <p:spPr bwMode="auto">
            <a:xfrm>
              <a:off x="4092" y="2161"/>
              <a:ext cx="120" cy="1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75" name="Line 169"/>
            <p:cNvSpPr>
              <a:spLocks noChangeShapeType="1"/>
            </p:cNvSpPr>
            <p:nvPr/>
          </p:nvSpPr>
          <p:spPr bwMode="auto">
            <a:xfrm>
              <a:off x="4212" y="2161"/>
              <a:ext cx="119" cy="58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76" name="Line 170"/>
            <p:cNvSpPr>
              <a:spLocks noChangeShapeType="1"/>
            </p:cNvSpPr>
            <p:nvPr/>
          </p:nvSpPr>
          <p:spPr bwMode="auto">
            <a:xfrm>
              <a:off x="4331" y="2219"/>
              <a:ext cx="120" cy="1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77" name="Line 171"/>
            <p:cNvSpPr>
              <a:spLocks noChangeShapeType="1"/>
            </p:cNvSpPr>
            <p:nvPr/>
          </p:nvSpPr>
          <p:spPr bwMode="auto">
            <a:xfrm>
              <a:off x="4451" y="2219"/>
              <a:ext cx="119" cy="67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78" name="Line 172"/>
            <p:cNvSpPr>
              <a:spLocks noChangeShapeType="1"/>
            </p:cNvSpPr>
            <p:nvPr/>
          </p:nvSpPr>
          <p:spPr bwMode="auto">
            <a:xfrm>
              <a:off x="4570" y="2286"/>
              <a:ext cx="119" cy="1"/>
            </a:xfrm>
            <a:prstGeom prst="line">
              <a:avLst/>
            </a:prstGeom>
            <a:noFill/>
            <a:ln w="28575">
              <a:solidFill>
                <a:srgbClr val="58B3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167" name="Group 173"/>
          <p:cNvGrpSpPr>
            <a:grpSpLocks/>
          </p:cNvGrpSpPr>
          <p:nvPr/>
        </p:nvGrpSpPr>
        <p:grpSpPr bwMode="auto">
          <a:xfrm>
            <a:off x="1562100" y="1643063"/>
            <a:ext cx="5003800" cy="1887537"/>
            <a:chOff x="1302" y="1113"/>
            <a:chExt cx="3152" cy="1189"/>
          </a:xfrm>
        </p:grpSpPr>
        <p:sp>
          <p:nvSpPr>
            <p:cNvPr id="90214" name="Line 174"/>
            <p:cNvSpPr>
              <a:spLocks noChangeShapeType="1"/>
            </p:cNvSpPr>
            <p:nvPr/>
          </p:nvSpPr>
          <p:spPr bwMode="auto">
            <a:xfrm>
              <a:off x="2287" y="1655"/>
              <a:ext cx="98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15" name="Line 175"/>
            <p:cNvSpPr>
              <a:spLocks noChangeShapeType="1"/>
            </p:cNvSpPr>
            <p:nvPr/>
          </p:nvSpPr>
          <p:spPr bwMode="auto">
            <a:xfrm>
              <a:off x="3173" y="1759"/>
              <a:ext cx="99" cy="1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0216" name="Group 176"/>
            <p:cNvGrpSpPr>
              <a:grpSpLocks/>
            </p:cNvGrpSpPr>
            <p:nvPr/>
          </p:nvGrpSpPr>
          <p:grpSpPr bwMode="auto">
            <a:xfrm>
              <a:off x="1302" y="1113"/>
              <a:ext cx="3152" cy="1189"/>
              <a:chOff x="1302" y="1113"/>
              <a:chExt cx="3152" cy="1189"/>
            </a:xfrm>
          </p:grpSpPr>
          <p:sp>
            <p:nvSpPr>
              <p:cNvPr id="90217" name="Line 177"/>
              <p:cNvSpPr>
                <a:spLocks noChangeShapeType="1"/>
              </p:cNvSpPr>
              <p:nvPr/>
            </p:nvSpPr>
            <p:spPr bwMode="auto">
              <a:xfrm>
                <a:off x="1302" y="1113"/>
                <a:ext cx="98" cy="7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8" name="Line 178"/>
              <p:cNvSpPr>
                <a:spLocks noChangeShapeType="1"/>
              </p:cNvSpPr>
              <p:nvPr/>
            </p:nvSpPr>
            <p:spPr bwMode="auto">
              <a:xfrm>
                <a:off x="1400" y="1188"/>
                <a:ext cx="98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9" name="Line 179"/>
              <p:cNvSpPr>
                <a:spLocks noChangeShapeType="1"/>
              </p:cNvSpPr>
              <p:nvPr/>
            </p:nvSpPr>
            <p:spPr bwMode="auto">
              <a:xfrm>
                <a:off x="1498" y="1188"/>
                <a:ext cx="99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0" name="Line 180"/>
              <p:cNvSpPr>
                <a:spLocks noChangeShapeType="1"/>
              </p:cNvSpPr>
              <p:nvPr/>
            </p:nvSpPr>
            <p:spPr bwMode="auto">
              <a:xfrm>
                <a:off x="1597" y="1188"/>
                <a:ext cx="99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1" name="Line 181"/>
              <p:cNvSpPr>
                <a:spLocks noChangeShapeType="1"/>
              </p:cNvSpPr>
              <p:nvPr/>
            </p:nvSpPr>
            <p:spPr bwMode="auto">
              <a:xfrm>
                <a:off x="1696" y="1188"/>
                <a:ext cx="99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2" name="Line 182"/>
              <p:cNvSpPr>
                <a:spLocks noChangeShapeType="1"/>
              </p:cNvSpPr>
              <p:nvPr/>
            </p:nvSpPr>
            <p:spPr bwMode="auto">
              <a:xfrm>
                <a:off x="1795" y="1188"/>
                <a:ext cx="98" cy="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3" name="Line 183"/>
              <p:cNvSpPr>
                <a:spLocks noChangeShapeType="1"/>
              </p:cNvSpPr>
              <p:nvPr/>
            </p:nvSpPr>
            <p:spPr bwMode="auto">
              <a:xfrm>
                <a:off x="1893" y="1272"/>
                <a:ext cx="98" cy="14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4" name="Line 184"/>
              <p:cNvSpPr>
                <a:spLocks noChangeShapeType="1"/>
              </p:cNvSpPr>
              <p:nvPr/>
            </p:nvSpPr>
            <p:spPr bwMode="auto">
              <a:xfrm>
                <a:off x="1991" y="1421"/>
                <a:ext cx="99" cy="7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5" name="Line 185"/>
              <p:cNvSpPr>
                <a:spLocks noChangeShapeType="1"/>
              </p:cNvSpPr>
              <p:nvPr/>
            </p:nvSpPr>
            <p:spPr bwMode="auto">
              <a:xfrm>
                <a:off x="2090" y="1496"/>
                <a:ext cx="98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6" name="Line 186"/>
              <p:cNvSpPr>
                <a:spLocks noChangeShapeType="1"/>
              </p:cNvSpPr>
              <p:nvPr/>
            </p:nvSpPr>
            <p:spPr bwMode="auto">
              <a:xfrm>
                <a:off x="2188" y="1496"/>
                <a:ext cx="99" cy="15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7" name="Line 187"/>
              <p:cNvSpPr>
                <a:spLocks noChangeShapeType="1"/>
              </p:cNvSpPr>
              <p:nvPr/>
            </p:nvSpPr>
            <p:spPr bwMode="auto">
              <a:xfrm>
                <a:off x="2385" y="1655"/>
                <a:ext cx="99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8" name="Line 188"/>
              <p:cNvSpPr>
                <a:spLocks noChangeShapeType="1"/>
              </p:cNvSpPr>
              <p:nvPr/>
            </p:nvSpPr>
            <p:spPr bwMode="auto">
              <a:xfrm>
                <a:off x="2484" y="1655"/>
                <a:ext cx="99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9" name="Line 189"/>
              <p:cNvSpPr>
                <a:spLocks noChangeShapeType="1"/>
              </p:cNvSpPr>
              <p:nvPr/>
            </p:nvSpPr>
            <p:spPr bwMode="auto">
              <a:xfrm>
                <a:off x="2583" y="1655"/>
                <a:ext cx="98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0" name="Line 190"/>
              <p:cNvSpPr>
                <a:spLocks noChangeShapeType="1"/>
              </p:cNvSpPr>
              <p:nvPr/>
            </p:nvSpPr>
            <p:spPr bwMode="auto">
              <a:xfrm>
                <a:off x="2681" y="1655"/>
                <a:ext cx="99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1" name="Line 191"/>
              <p:cNvSpPr>
                <a:spLocks noChangeShapeType="1"/>
              </p:cNvSpPr>
              <p:nvPr/>
            </p:nvSpPr>
            <p:spPr bwMode="auto">
              <a:xfrm>
                <a:off x="2780" y="1655"/>
                <a:ext cx="98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2" name="Line 192"/>
              <p:cNvSpPr>
                <a:spLocks noChangeShapeType="1"/>
              </p:cNvSpPr>
              <p:nvPr/>
            </p:nvSpPr>
            <p:spPr bwMode="auto">
              <a:xfrm>
                <a:off x="2878" y="1655"/>
                <a:ext cx="98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3" name="Line 193"/>
              <p:cNvSpPr>
                <a:spLocks noChangeShapeType="1"/>
              </p:cNvSpPr>
              <p:nvPr/>
            </p:nvSpPr>
            <p:spPr bwMode="auto">
              <a:xfrm>
                <a:off x="2976" y="1655"/>
                <a:ext cx="99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4" name="Line 194"/>
              <p:cNvSpPr>
                <a:spLocks noChangeShapeType="1"/>
              </p:cNvSpPr>
              <p:nvPr/>
            </p:nvSpPr>
            <p:spPr bwMode="auto">
              <a:xfrm>
                <a:off x="3075" y="1655"/>
                <a:ext cx="98" cy="10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5" name="Line 195"/>
              <p:cNvSpPr>
                <a:spLocks noChangeShapeType="1"/>
              </p:cNvSpPr>
              <p:nvPr/>
            </p:nvSpPr>
            <p:spPr bwMode="auto">
              <a:xfrm>
                <a:off x="3272" y="1871"/>
                <a:ext cx="99" cy="10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6" name="Line 196"/>
              <p:cNvSpPr>
                <a:spLocks noChangeShapeType="1"/>
              </p:cNvSpPr>
              <p:nvPr/>
            </p:nvSpPr>
            <p:spPr bwMode="auto">
              <a:xfrm>
                <a:off x="3371" y="1973"/>
                <a:ext cx="98" cy="20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7" name="Line 197"/>
              <p:cNvSpPr>
                <a:spLocks noChangeShapeType="1"/>
              </p:cNvSpPr>
              <p:nvPr/>
            </p:nvSpPr>
            <p:spPr bwMode="auto">
              <a:xfrm>
                <a:off x="3469" y="2180"/>
                <a:ext cx="99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8" name="Line 198"/>
              <p:cNvSpPr>
                <a:spLocks noChangeShapeType="1"/>
              </p:cNvSpPr>
              <p:nvPr/>
            </p:nvSpPr>
            <p:spPr bwMode="auto">
              <a:xfrm>
                <a:off x="3568" y="2180"/>
                <a:ext cx="105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9" name="Line 199"/>
              <p:cNvSpPr>
                <a:spLocks noChangeShapeType="1"/>
              </p:cNvSpPr>
              <p:nvPr/>
            </p:nvSpPr>
            <p:spPr bwMode="auto">
              <a:xfrm>
                <a:off x="3666" y="2180"/>
                <a:ext cx="99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0" name="Line 200"/>
              <p:cNvSpPr>
                <a:spLocks noChangeShapeType="1"/>
              </p:cNvSpPr>
              <p:nvPr/>
            </p:nvSpPr>
            <p:spPr bwMode="auto">
              <a:xfrm>
                <a:off x="3765" y="2180"/>
                <a:ext cx="98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1" name="Line 201"/>
              <p:cNvSpPr>
                <a:spLocks noChangeShapeType="1"/>
              </p:cNvSpPr>
              <p:nvPr/>
            </p:nvSpPr>
            <p:spPr bwMode="auto">
              <a:xfrm>
                <a:off x="3863" y="2180"/>
                <a:ext cx="98" cy="12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2" name="Line 202"/>
              <p:cNvSpPr>
                <a:spLocks noChangeShapeType="1"/>
              </p:cNvSpPr>
              <p:nvPr/>
            </p:nvSpPr>
            <p:spPr bwMode="auto">
              <a:xfrm>
                <a:off x="3961" y="2301"/>
                <a:ext cx="99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3" name="Line 203"/>
              <p:cNvSpPr>
                <a:spLocks noChangeShapeType="1"/>
              </p:cNvSpPr>
              <p:nvPr/>
            </p:nvSpPr>
            <p:spPr bwMode="auto">
              <a:xfrm>
                <a:off x="4060" y="2301"/>
                <a:ext cx="99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4" name="Line 204"/>
              <p:cNvSpPr>
                <a:spLocks noChangeShapeType="1"/>
              </p:cNvSpPr>
              <p:nvPr/>
            </p:nvSpPr>
            <p:spPr bwMode="auto">
              <a:xfrm>
                <a:off x="4159" y="2301"/>
                <a:ext cx="99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5" name="Line 205"/>
              <p:cNvSpPr>
                <a:spLocks noChangeShapeType="1"/>
              </p:cNvSpPr>
              <p:nvPr/>
            </p:nvSpPr>
            <p:spPr bwMode="auto">
              <a:xfrm>
                <a:off x="4258" y="2301"/>
                <a:ext cx="98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6" name="Line 206"/>
              <p:cNvSpPr>
                <a:spLocks noChangeShapeType="1"/>
              </p:cNvSpPr>
              <p:nvPr/>
            </p:nvSpPr>
            <p:spPr bwMode="auto">
              <a:xfrm>
                <a:off x="4356" y="2301"/>
                <a:ext cx="98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0168" name="Group 207"/>
          <p:cNvGrpSpPr>
            <a:grpSpLocks/>
          </p:cNvGrpSpPr>
          <p:nvPr/>
        </p:nvGrpSpPr>
        <p:grpSpPr bwMode="auto">
          <a:xfrm>
            <a:off x="1562100" y="1643065"/>
            <a:ext cx="5003800" cy="2125662"/>
            <a:chOff x="1302" y="1113"/>
            <a:chExt cx="3152" cy="1339"/>
          </a:xfrm>
        </p:grpSpPr>
        <p:sp>
          <p:nvSpPr>
            <p:cNvPr id="90182" name="Line 208"/>
            <p:cNvSpPr>
              <a:spLocks noChangeShapeType="1"/>
            </p:cNvSpPr>
            <p:nvPr/>
          </p:nvSpPr>
          <p:spPr bwMode="auto">
            <a:xfrm>
              <a:off x="1302" y="1113"/>
              <a:ext cx="98" cy="14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83" name="Line 209"/>
            <p:cNvSpPr>
              <a:spLocks noChangeShapeType="1"/>
            </p:cNvSpPr>
            <p:nvPr/>
          </p:nvSpPr>
          <p:spPr bwMode="auto">
            <a:xfrm>
              <a:off x="1400" y="1254"/>
              <a:ext cx="98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84" name="Line 210"/>
            <p:cNvSpPr>
              <a:spLocks noChangeShapeType="1"/>
            </p:cNvSpPr>
            <p:nvPr/>
          </p:nvSpPr>
          <p:spPr bwMode="auto">
            <a:xfrm>
              <a:off x="1498" y="1254"/>
              <a:ext cx="99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85" name="Line 211"/>
            <p:cNvSpPr>
              <a:spLocks noChangeShapeType="1"/>
            </p:cNvSpPr>
            <p:nvPr/>
          </p:nvSpPr>
          <p:spPr bwMode="auto">
            <a:xfrm>
              <a:off x="1597" y="1254"/>
              <a:ext cx="99" cy="139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86" name="Line 212"/>
            <p:cNvSpPr>
              <a:spLocks noChangeShapeType="1"/>
            </p:cNvSpPr>
            <p:nvPr/>
          </p:nvSpPr>
          <p:spPr bwMode="auto">
            <a:xfrm>
              <a:off x="1696" y="1393"/>
              <a:ext cx="99" cy="9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87" name="Line 213"/>
            <p:cNvSpPr>
              <a:spLocks noChangeShapeType="1"/>
            </p:cNvSpPr>
            <p:nvPr/>
          </p:nvSpPr>
          <p:spPr bwMode="auto">
            <a:xfrm>
              <a:off x="1795" y="1487"/>
              <a:ext cx="98" cy="4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88" name="Line 214"/>
            <p:cNvSpPr>
              <a:spLocks noChangeShapeType="1"/>
            </p:cNvSpPr>
            <p:nvPr/>
          </p:nvSpPr>
          <p:spPr bwMode="auto">
            <a:xfrm>
              <a:off x="1893" y="1534"/>
              <a:ext cx="98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89" name="Line 215"/>
            <p:cNvSpPr>
              <a:spLocks noChangeShapeType="1"/>
            </p:cNvSpPr>
            <p:nvPr/>
          </p:nvSpPr>
          <p:spPr bwMode="auto">
            <a:xfrm>
              <a:off x="1991" y="1534"/>
              <a:ext cx="99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90" name="Line 216"/>
            <p:cNvSpPr>
              <a:spLocks noChangeShapeType="1"/>
            </p:cNvSpPr>
            <p:nvPr/>
          </p:nvSpPr>
          <p:spPr bwMode="auto">
            <a:xfrm>
              <a:off x="2090" y="1534"/>
              <a:ext cx="98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91" name="Line 217"/>
            <p:cNvSpPr>
              <a:spLocks noChangeShapeType="1"/>
            </p:cNvSpPr>
            <p:nvPr/>
          </p:nvSpPr>
          <p:spPr bwMode="auto">
            <a:xfrm>
              <a:off x="2188" y="1534"/>
              <a:ext cx="99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92" name="Line 218"/>
            <p:cNvSpPr>
              <a:spLocks noChangeShapeType="1"/>
            </p:cNvSpPr>
            <p:nvPr/>
          </p:nvSpPr>
          <p:spPr bwMode="auto">
            <a:xfrm>
              <a:off x="2287" y="1534"/>
              <a:ext cx="98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93" name="Line 219"/>
            <p:cNvSpPr>
              <a:spLocks noChangeShapeType="1"/>
            </p:cNvSpPr>
            <p:nvPr/>
          </p:nvSpPr>
          <p:spPr bwMode="auto">
            <a:xfrm>
              <a:off x="2385" y="1534"/>
              <a:ext cx="99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94" name="Line 220"/>
            <p:cNvSpPr>
              <a:spLocks noChangeShapeType="1"/>
            </p:cNvSpPr>
            <p:nvPr/>
          </p:nvSpPr>
          <p:spPr bwMode="auto">
            <a:xfrm>
              <a:off x="2484" y="1534"/>
              <a:ext cx="99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95" name="Line 221"/>
            <p:cNvSpPr>
              <a:spLocks noChangeShapeType="1"/>
            </p:cNvSpPr>
            <p:nvPr/>
          </p:nvSpPr>
          <p:spPr bwMode="auto">
            <a:xfrm>
              <a:off x="2583" y="1534"/>
              <a:ext cx="98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96" name="Line 222"/>
            <p:cNvSpPr>
              <a:spLocks noChangeShapeType="1"/>
            </p:cNvSpPr>
            <p:nvPr/>
          </p:nvSpPr>
          <p:spPr bwMode="auto">
            <a:xfrm>
              <a:off x="2681" y="1534"/>
              <a:ext cx="99" cy="7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97" name="Line 223"/>
            <p:cNvSpPr>
              <a:spLocks noChangeShapeType="1"/>
            </p:cNvSpPr>
            <p:nvPr/>
          </p:nvSpPr>
          <p:spPr bwMode="auto">
            <a:xfrm>
              <a:off x="2780" y="1609"/>
              <a:ext cx="98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98" name="Line 224"/>
            <p:cNvSpPr>
              <a:spLocks noChangeShapeType="1"/>
            </p:cNvSpPr>
            <p:nvPr/>
          </p:nvSpPr>
          <p:spPr bwMode="auto">
            <a:xfrm>
              <a:off x="2878" y="1609"/>
              <a:ext cx="98" cy="14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99" name="Line 225"/>
            <p:cNvSpPr>
              <a:spLocks noChangeShapeType="1"/>
            </p:cNvSpPr>
            <p:nvPr/>
          </p:nvSpPr>
          <p:spPr bwMode="auto">
            <a:xfrm>
              <a:off x="2976" y="1749"/>
              <a:ext cx="99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00" name="Line 226"/>
            <p:cNvSpPr>
              <a:spLocks noChangeShapeType="1"/>
            </p:cNvSpPr>
            <p:nvPr/>
          </p:nvSpPr>
          <p:spPr bwMode="auto">
            <a:xfrm>
              <a:off x="3075" y="1749"/>
              <a:ext cx="98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01" name="Line 227"/>
            <p:cNvSpPr>
              <a:spLocks noChangeShapeType="1"/>
            </p:cNvSpPr>
            <p:nvPr/>
          </p:nvSpPr>
          <p:spPr bwMode="auto">
            <a:xfrm>
              <a:off x="3173" y="1749"/>
              <a:ext cx="99" cy="10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02" name="Line 228"/>
            <p:cNvSpPr>
              <a:spLocks noChangeShapeType="1"/>
            </p:cNvSpPr>
            <p:nvPr/>
          </p:nvSpPr>
          <p:spPr bwMode="auto">
            <a:xfrm>
              <a:off x="3272" y="1852"/>
              <a:ext cx="99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03" name="Line 229"/>
            <p:cNvSpPr>
              <a:spLocks noChangeShapeType="1"/>
            </p:cNvSpPr>
            <p:nvPr/>
          </p:nvSpPr>
          <p:spPr bwMode="auto">
            <a:xfrm>
              <a:off x="3371" y="1852"/>
              <a:ext cx="98" cy="2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04" name="Line 230"/>
            <p:cNvSpPr>
              <a:spLocks noChangeShapeType="1"/>
            </p:cNvSpPr>
            <p:nvPr/>
          </p:nvSpPr>
          <p:spPr bwMode="auto">
            <a:xfrm>
              <a:off x="3469" y="2114"/>
              <a:ext cx="99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05" name="Line 231"/>
            <p:cNvSpPr>
              <a:spLocks noChangeShapeType="1"/>
            </p:cNvSpPr>
            <p:nvPr/>
          </p:nvSpPr>
          <p:spPr bwMode="auto">
            <a:xfrm>
              <a:off x="3568" y="2114"/>
              <a:ext cx="98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06" name="Line 232"/>
            <p:cNvSpPr>
              <a:spLocks noChangeShapeType="1"/>
            </p:cNvSpPr>
            <p:nvPr/>
          </p:nvSpPr>
          <p:spPr bwMode="auto">
            <a:xfrm>
              <a:off x="3666" y="2114"/>
              <a:ext cx="99" cy="14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07" name="Line 233"/>
            <p:cNvSpPr>
              <a:spLocks noChangeShapeType="1"/>
            </p:cNvSpPr>
            <p:nvPr/>
          </p:nvSpPr>
          <p:spPr bwMode="auto">
            <a:xfrm>
              <a:off x="3765" y="2255"/>
              <a:ext cx="98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08" name="Line 234"/>
            <p:cNvSpPr>
              <a:spLocks noChangeShapeType="1"/>
            </p:cNvSpPr>
            <p:nvPr/>
          </p:nvSpPr>
          <p:spPr bwMode="auto">
            <a:xfrm>
              <a:off x="3863" y="2255"/>
              <a:ext cx="98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09" name="Line 235"/>
            <p:cNvSpPr>
              <a:spLocks noChangeShapeType="1"/>
            </p:cNvSpPr>
            <p:nvPr/>
          </p:nvSpPr>
          <p:spPr bwMode="auto">
            <a:xfrm>
              <a:off x="3961" y="2255"/>
              <a:ext cx="99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10" name="Line 236"/>
            <p:cNvSpPr>
              <a:spLocks noChangeShapeType="1"/>
            </p:cNvSpPr>
            <p:nvPr/>
          </p:nvSpPr>
          <p:spPr bwMode="auto">
            <a:xfrm>
              <a:off x="4060" y="2255"/>
              <a:ext cx="99" cy="19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11" name="Line 237"/>
            <p:cNvSpPr>
              <a:spLocks noChangeShapeType="1"/>
            </p:cNvSpPr>
            <p:nvPr/>
          </p:nvSpPr>
          <p:spPr bwMode="auto">
            <a:xfrm>
              <a:off x="4159" y="2451"/>
              <a:ext cx="99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12" name="Line 238"/>
            <p:cNvSpPr>
              <a:spLocks noChangeShapeType="1"/>
            </p:cNvSpPr>
            <p:nvPr/>
          </p:nvSpPr>
          <p:spPr bwMode="auto">
            <a:xfrm>
              <a:off x="4258" y="2451"/>
              <a:ext cx="98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13" name="Line 239"/>
            <p:cNvSpPr>
              <a:spLocks noChangeShapeType="1"/>
            </p:cNvSpPr>
            <p:nvPr/>
          </p:nvSpPr>
          <p:spPr bwMode="auto">
            <a:xfrm>
              <a:off x="4356" y="2451"/>
              <a:ext cx="98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169" name="Rectangle 240"/>
          <p:cNvSpPr>
            <a:spLocks noChangeArrowheads="1"/>
          </p:cNvSpPr>
          <p:nvPr/>
        </p:nvSpPr>
        <p:spPr bwMode="auto">
          <a:xfrm>
            <a:off x="7316790" y="1822451"/>
            <a:ext cx="1460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7000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Calibri" pitchFamily="34" charset="0"/>
              </a:rPr>
              <a:t>Normal pop.</a:t>
            </a:r>
          </a:p>
        </p:txBody>
      </p:sp>
      <p:sp>
        <p:nvSpPr>
          <p:cNvPr id="90170" name="Line 241"/>
          <p:cNvSpPr>
            <a:spLocks noChangeShapeType="1"/>
          </p:cNvSpPr>
          <p:nvPr/>
        </p:nvSpPr>
        <p:spPr bwMode="auto">
          <a:xfrm>
            <a:off x="6867530" y="2949576"/>
            <a:ext cx="341313" cy="1588"/>
          </a:xfrm>
          <a:prstGeom prst="line">
            <a:avLst/>
          </a:prstGeom>
          <a:noFill/>
          <a:ln w="28575">
            <a:solidFill>
              <a:srgbClr val="58B3B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90171" name="Rectangle 242"/>
          <p:cNvSpPr>
            <a:spLocks noChangeArrowheads="1"/>
          </p:cNvSpPr>
          <p:nvPr/>
        </p:nvSpPr>
        <p:spPr bwMode="auto">
          <a:xfrm>
            <a:off x="7316790" y="2828929"/>
            <a:ext cx="18272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70000"/>
              </a:spcAft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Calibri" pitchFamily="34" charset="0"/>
              </a:rPr>
              <a:t>Intermediate</a:t>
            </a:r>
          </a:p>
        </p:txBody>
      </p:sp>
      <p:sp>
        <p:nvSpPr>
          <p:cNvPr id="90172" name="Line 243"/>
          <p:cNvSpPr>
            <a:spLocks noChangeShapeType="1"/>
          </p:cNvSpPr>
          <p:nvPr/>
        </p:nvSpPr>
        <p:spPr bwMode="auto">
          <a:xfrm>
            <a:off x="6867530" y="3278192"/>
            <a:ext cx="341313" cy="1587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90173" name="Rectangle 244"/>
          <p:cNvSpPr>
            <a:spLocks noChangeArrowheads="1"/>
          </p:cNvSpPr>
          <p:nvPr/>
        </p:nvSpPr>
        <p:spPr bwMode="auto">
          <a:xfrm>
            <a:off x="7316790" y="3157541"/>
            <a:ext cx="18272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70000"/>
              </a:spcAft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Calibri" pitchFamily="34" charset="0"/>
              </a:rPr>
              <a:t>High</a:t>
            </a:r>
          </a:p>
        </p:txBody>
      </p:sp>
      <p:sp>
        <p:nvSpPr>
          <p:cNvPr id="90174" name="Line 245"/>
          <p:cNvSpPr>
            <a:spLocks noChangeShapeType="1"/>
          </p:cNvSpPr>
          <p:nvPr/>
        </p:nvSpPr>
        <p:spPr bwMode="auto">
          <a:xfrm>
            <a:off x="6772275" y="1800225"/>
            <a:ext cx="2247900" cy="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90175" name="Line 246"/>
          <p:cNvSpPr>
            <a:spLocks noChangeShapeType="1"/>
          </p:cNvSpPr>
          <p:nvPr/>
        </p:nvSpPr>
        <p:spPr bwMode="auto">
          <a:xfrm>
            <a:off x="6867530" y="3608390"/>
            <a:ext cx="341313" cy="1587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90176" name="Rectangle 247"/>
          <p:cNvSpPr>
            <a:spLocks noChangeArrowheads="1"/>
          </p:cNvSpPr>
          <p:nvPr/>
        </p:nvSpPr>
        <p:spPr bwMode="auto">
          <a:xfrm>
            <a:off x="7316790" y="3487741"/>
            <a:ext cx="18272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70000"/>
              </a:spcAft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Calibri" pitchFamily="34" charset="0"/>
              </a:rPr>
              <a:t>Overtly malignant</a:t>
            </a:r>
          </a:p>
        </p:txBody>
      </p:sp>
      <p:sp>
        <p:nvSpPr>
          <p:cNvPr id="90177" name="Line 248"/>
          <p:cNvSpPr>
            <a:spLocks noChangeShapeType="1"/>
          </p:cNvSpPr>
          <p:nvPr/>
        </p:nvSpPr>
        <p:spPr bwMode="auto">
          <a:xfrm>
            <a:off x="6867530" y="2290766"/>
            <a:ext cx="341313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90178" name="Rectangle 249"/>
          <p:cNvSpPr>
            <a:spLocks noChangeArrowheads="1"/>
          </p:cNvSpPr>
          <p:nvPr/>
        </p:nvSpPr>
        <p:spPr bwMode="auto">
          <a:xfrm>
            <a:off x="7316790" y="2170115"/>
            <a:ext cx="18272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70000"/>
              </a:spcAft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Calibri" pitchFamily="34" charset="0"/>
              </a:rPr>
              <a:t>Very low</a:t>
            </a:r>
          </a:p>
        </p:txBody>
      </p:sp>
      <p:sp>
        <p:nvSpPr>
          <p:cNvPr id="90179" name="Line 250"/>
          <p:cNvSpPr>
            <a:spLocks noChangeShapeType="1"/>
          </p:cNvSpPr>
          <p:nvPr/>
        </p:nvSpPr>
        <p:spPr bwMode="auto">
          <a:xfrm>
            <a:off x="6867530" y="2619375"/>
            <a:ext cx="341313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90180" name="Rectangle 251"/>
          <p:cNvSpPr>
            <a:spLocks noChangeArrowheads="1"/>
          </p:cNvSpPr>
          <p:nvPr/>
        </p:nvSpPr>
        <p:spPr bwMode="auto">
          <a:xfrm>
            <a:off x="7316790" y="2498728"/>
            <a:ext cx="18272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70000"/>
              </a:spcAft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Calibri" pitchFamily="34" charset="0"/>
              </a:rPr>
              <a:t>Low</a:t>
            </a:r>
          </a:p>
        </p:txBody>
      </p:sp>
      <p:sp>
        <p:nvSpPr>
          <p:cNvPr id="90181" name="Line 252"/>
          <p:cNvSpPr>
            <a:spLocks noChangeShapeType="1"/>
          </p:cNvSpPr>
          <p:nvPr/>
        </p:nvSpPr>
        <p:spPr bwMode="auto">
          <a:xfrm>
            <a:off x="6867530" y="1970090"/>
            <a:ext cx="341313" cy="15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2751" y="76200"/>
            <a:ext cx="8318500" cy="1295400"/>
          </a:xfrm>
        </p:spPr>
        <p:txBody>
          <a:bodyPr/>
          <a:lstStyle/>
          <a:p>
            <a:pPr eaLnBrk="1" hangingPunct="1"/>
            <a:r>
              <a:rPr lang="fr-FR" altLang="en-US" sz="4000" b="1" i="1" dirty="0" err="1" smtClean="0">
                <a:solidFill>
                  <a:schemeClr val="accent1"/>
                </a:solidFill>
                <a:latin typeface="Calibri" pitchFamily="34" charset="0"/>
              </a:rPr>
              <a:t>Genomic</a:t>
            </a:r>
            <a:r>
              <a:rPr lang="fr-FR" altLang="en-US" sz="4000" b="1" i="1" dirty="0" smtClean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fr-FR" altLang="en-US" sz="4000" b="1" i="1" dirty="0" err="1" smtClean="0">
                <a:solidFill>
                  <a:schemeClr val="accent1"/>
                </a:solidFill>
                <a:latin typeface="Calibri" pitchFamily="34" charset="0"/>
              </a:rPr>
              <a:t>complexity</a:t>
            </a:r>
            <a:r>
              <a:rPr lang="fr-FR" altLang="en-US" sz="4000" b="1" i="1" dirty="0" smtClean="0">
                <a:solidFill>
                  <a:schemeClr val="accent1"/>
                </a:solidFill>
                <a:latin typeface="Calibri" pitchFamily="34" charset="0"/>
              </a:rPr>
              <a:t> and </a:t>
            </a:r>
            <a:r>
              <a:rPr lang="fr-FR" altLang="en-US" sz="4000" b="1" i="1" dirty="0" err="1" smtClean="0">
                <a:solidFill>
                  <a:schemeClr val="accent1"/>
                </a:solidFill>
                <a:latin typeface="Calibri" pitchFamily="34" charset="0"/>
              </a:rPr>
              <a:t>prognosis</a:t>
            </a:r>
            <a:r>
              <a:rPr lang="fr-FR" altLang="en-US" sz="4000" b="1" i="1" dirty="0" smtClean="0">
                <a:solidFill>
                  <a:schemeClr val="accent1"/>
                </a:solidFill>
                <a:latin typeface="Calibri" pitchFamily="34" charset="0"/>
              </a:rPr>
              <a:t/>
            </a:r>
            <a:br>
              <a:rPr lang="fr-FR" altLang="en-US" sz="4000" b="1" i="1" dirty="0" smtClean="0">
                <a:solidFill>
                  <a:schemeClr val="accent1"/>
                </a:solidFill>
                <a:latin typeface="Calibri" pitchFamily="34" charset="0"/>
              </a:rPr>
            </a:br>
            <a:r>
              <a:rPr lang="fr-FR" altLang="en-US" sz="4000" b="1" i="1" dirty="0" smtClean="0">
                <a:solidFill>
                  <a:schemeClr val="accent1"/>
                </a:solidFill>
                <a:latin typeface="Calibri" pitchFamily="34" charset="0"/>
              </a:rPr>
              <a:t> Possible </a:t>
            </a:r>
            <a:r>
              <a:rPr lang="fr-FR" altLang="en-US" sz="4000" b="1" i="1" dirty="0" err="1" smtClean="0">
                <a:solidFill>
                  <a:schemeClr val="accent1"/>
                </a:solidFill>
                <a:latin typeface="Calibri" pitchFamily="34" charset="0"/>
              </a:rPr>
              <a:t>approaches</a:t>
            </a:r>
            <a:endParaRPr lang="fr-FR" altLang="en-US" sz="3600" b="1" i="1" dirty="0" smtClean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09800" y="1676400"/>
            <a:ext cx="4800600" cy="396522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3600" b="1" dirty="0" smtClean="0">
                <a:solidFill>
                  <a:schemeClr val="bg2"/>
                </a:solidFill>
                <a:latin typeface="Calibri" pitchFamily="34" charset="0"/>
              </a:rPr>
              <a:t>(</a:t>
            </a:r>
            <a:r>
              <a:rPr lang="fr-FR" altLang="en-US" sz="3600" b="1" dirty="0" err="1" smtClean="0">
                <a:solidFill>
                  <a:schemeClr val="bg2"/>
                </a:solidFill>
                <a:latin typeface="Calibri" pitchFamily="34" charset="0"/>
              </a:rPr>
              <a:t>Histological</a:t>
            </a:r>
            <a:r>
              <a:rPr lang="fr-FR" altLang="en-US" sz="3600" b="1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3600" b="1" dirty="0" err="1" smtClean="0">
                <a:solidFill>
                  <a:schemeClr val="bg2"/>
                </a:solidFill>
                <a:latin typeface="Calibri" pitchFamily="34" charset="0"/>
              </a:rPr>
              <a:t>grading</a:t>
            </a:r>
            <a:r>
              <a:rPr lang="fr-FR" altLang="en-US" sz="3600" b="1" dirty="0" smtClean="0">
                <a:solidFill>
                  <a:schemeClr val="bg2"/>
                </a:solidFill>
                <a:latin typeface="Calibri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3600" b="1" dirty="0" err="1" smtClean="0">
                <a:solidFill>
                  <a:schemeClr val="bg2"/>
                </a:solidFill>
                <a:latin typeface="Calibri" pitchFamily="34" charset="0"/>
              </a:rPr>
              <a:t>Risk</a:t>
            </a:r>
            <a:r>
              <a:rPr lang="fr-FR" altLang="en-US" sz="3600" b="1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3600" b="1" dirty="0" err="1" smtClean="0">
                <a:solidFill>
                  <a:schemeClr val="bg2"/>
                </a:solidFill>
                <a:latin typeface="Calibri" pitchFamily="34" charset="0"/>
              </a:rPr>
              <a:t>assessment</a:t>
            </a:r>
            <a:r>
              <a:rPr lang="fr-FR" altLang="en-US" sz="3600" b="1" dirty="0" smtClean="0">
                <a:solidFill>
                  <a:schemeClr val="bg2"/>
                </a:solidFill>
                <a:latin typeface="Calibri" pitchFamily="34" charset="0"/>
              </a:rPr>
              <a:t> +: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b="1" dirty="0" err="1" smtClean="0">
                <a:solidFill>
                  <a:schemeClr val="bg2"/>
                </a:solidFill>
                <a:latin typeface="Calibri" pitchFamily="34" charset="0"/>
              </a:rPr>
              <a:t>Array</a:t>
            </a:r>
            <a:r>
              <a:rPr lang="fr-FR" altLang="en-US" b="1" dirty="0" smtClean="0">
                <a:solidFill>
                  <a:schemeClr val="bg2"/>
                </a:solidFill>
                <a:latin typeface="Calibri" pitchFamily="34" charset="0"/>
              </a:rPr>
              <a:t>-CGH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b="1" dirty="0" smtClean="0">
                <a:solidFill>
                  <a:schemeClr val="bg2"/>
                </a:solidFill>
                <a:latin typeface="Calibri" pitchFamily="34" charset="0"/>
              </a:rPr>
              <a:t>Carter signature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b="1" dirty="0" err="1" smtClean="0">
                <a:solidFill>
                  <a:schemeClr val="bg2"/>
                </a:solidFill>
                <a:latin typeface="Calibri" pitchFamily="34" charset="0"/>
              </a:rPr>
              <a:t>Next</a:t>
            </a:r>
            <a:r>
              <a:rPr lang="fr-FR" altLang="en-US" b="1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b="1" dirty="0" err="1" smtClean="0">
                <a:solidFill>
                  <a:schemeClr val="bg2"/>
                </a:solidFill>
                <a:latin typeface="Calibri" pitchFamily="34" charset="0"/>
              </a:rPr>
              <a:t>generation</a:t>
            </a:r>
            <a:r>
              <a:rPr lang="fr-FR" altLang="en-US" b="1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b="1" dirty="0" err="1" smtClean="0">
                <a:solidFill>
                  <a:schemeClr val="bg2"/>
                </a:solidFill>
                <a:latin typeface="Calibri" pitchFamily="34" charset="0"/>
              </a:rPr>
              <a:t>Sequencing</a:t>
            </a:r>
            <a:endParaRPr lang="fr-FR" altLang="en-US" b="1" dirty="0" smtClean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5638800" y="6217533"/>
            <a:ext cx="3352800" cy="480131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chemeClr val="bg2"/>
                </a:solidFill>
                <a:latin typeface="Calibri" pitchFamily="34" charset="0"/>
              </a:rPr>
              <a:t>Courtesy of J-M Coindre &amp; F Chibon, Bordeaux, France (Fresch Sarcoma Group)</a:t>
            </a:r>
            <a:endParaRPr lang="en-US" altLang="en-US" sz="1400" b="1">
              <a:solidFill>
                <a:schemeClr val="bg2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6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8" name="Group 14"/>
          <p:cNvGrpSpPr>
            <a:grpSpLocks/>
          </p:cNvGrpSpPr>
          <p:nvPr/>
        </p:nvGrpSpPr>
        <p:grpSpPr bwMode="auto">
          <a:xfrm>
            <a:off x="1066800" y="1282700"/>
            <a:ext cx="7289800" cy="4965700"/>
            <a:chOff x="528" y="1040"/>
            <a:chExt cx="4592" cy="3128"/>
          </a:xfrm>
        </p:grpSpPr>
        <p:pic>
          <p:nvPicPr>
            <p:cNvPr id="53248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8" y="1040"/>
              <a:ext cx="4592" cy="31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6022" name="Group 6"/>
            <p:cNvGrpSpPr>
              <a:grpSpLocks/>
            </p:cNvGrpSpPr>
            <p:nvPr/>
          </p:nvGrpSpPr>
          <p:grpSpPr bwMode="auto">
            <a:xfrm>
              <a:off x="1008" y="1504"/>
              <a:ext cx="1032" cy="440"/>
              <a:chOff x="1056" y="1504"/>
              <a:chExt cx="1032" cy="440"/>
            </a:xfrm>
          </p:grpSpPr>
          <p:sp>
            <p:nvSpPr>
              <p:cNvPr id="86029" name="Text Box 7"/>
              <p:cNvSpPr txBox="1">
                <a:spLocks noChangeArrowheads="1"/>
              </p:cNvSpPr>
              <p:nvPr/>
            </p:nvSpPr>
            <p:spPr bwMode="auto">
              <a:xfrm>
                <a:off x="1176" y="1504"/>
                <a:ext cx="8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 smtClean="0">
                    <a:solidFill>
                      <a:srgbClr val="FF0000"/>
                    </a:solidFill>
                    <a:latin typeface="Calibri" pitchFamily="34" charset="0"/>
                    <a:ea typeface="ヒラギノ角ゴ Pro W3"/>
                    <a:cs typeface="ヒラギノ角ゴ Pro W3"/>
                  </a:rPr>
                  <a:t>N-term</a:t>
                </a:r>
              </a:p>
            </p:txBody>
          </p:sp>
          <p:sp>
            <p:nvSpPr>
              <p:cNvPr id="86030" name="AutoShape 8"/>
              <p:cNvSpPr>
                <a:spLocks/>
              </p:cNvSpPr>
              <p:nvPr/>
            </p:nvSpPr>
            <p:spPr bwMode="auto">
              <a:xfrm rot="5400000">
                <a:off x="1528" y="1384"/>
                <a:ext cx="88" cy="1032"/>
              </a:xfrm>
              <a:prstGeom prst="leftBracket">
                <a:avLst>
                  <a:gd name="adj" fmla="val 97727"/>
                </a:avLst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 smtClean="0">
                  <a:solidFill>
                    <a:srgbClr val="000000"/>
                  </a:solidFill>
                  <a:latin typeface="Calibri" pitchFamily="34" charset="0"/>
                  <a:ea typeface="ヒラギノ角ゴ Pro W3"/>
                  <a:cs typeface="ヒラギノ角ゴ Pro W3"/>
                </a:endParaRPr>
              </a:p>
            </p:txBody>
          </p:sp>
        </p:grpSp>
        <p:grpSp>
          <p:nvGrpSpPr>
            <p:cNvPr id="86023" name="Group 9"/>
            <p:cNvGrpSpPr>
              <a:grpSpLocks/>
            </p:cNvGrpSpPr>
            <p:nvPr/>
          </p:nvGrpSpPr>
          <p:grpSpPr bwMode="auto">
            <a:xfrm>
              <a:off x="2152" y="1504"/>
              <a:ext cx="1032" cy="440"/>
              <a:chOff x="2152" y="1504"/>
              <a:chExt cx="1032" cy="440"/>
            </a:xfrm>
          </p:grpSpPr>
          <p:sp>
            <p:nvSpPr>
              <p:cNvPr id="86027" name="Text Box 10"/>
              <p:cNvSpPr txBox="1">
                <a:spLocks noChangeArrowheads="1"/>
              </p:cNvSpPr>
              <p:nvPr/>
            </p:nvSpPr>
            <p:spPr bwMode="auto">
              <a:xfrm>
                <a:off x="2304" y="1504"/>
                <a:ext cx="8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 smtClean="0">
                    <a:solidFill>
                      <a:srgbClr val="FF0000"/>
                    </a:solidFill>
                    <a:latin typeface="Calibri" pitchFamily="34" charset="0"/>
                    <a:ea typeface="ヒラギノ角ゴ Pro W3"/>
                    <a:cs typeface="ヒラギノ角ゴ Pro W3"/>
                  </a:rPr>
                  <a:t>Mid</a:t>
                </a:r>
              </a:p>
            </p:txBody>
          </p:sp>
          <p:sp>
            <p:nvSpPr>
              <p:cNvPr id="86028" name="AutoShape 11"/>
              <p:cNvSpPr>
                <a:spLocks/>
              </p:cNvSpPr>
              <p:nvPr/>
            </p:nvSpPr>
            <p:spPr bwMode="auto">
              <a:xfrm rot="5400000">
                <a:off x="2624" y="1384"/>
                <a:ext cx="88" cy="1032"/>
              </a:xfrm>
              <a:prstGeom prst="leftBracket">
                <a:avLst>
                  <a:gd name="adj" fmla="val 97727"/>
                </a:avLst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 smtClean="0">
                  <a:solidFill>
                    <a:srgbClr val="000000"/>
                  </a:solidFill>
                  <a:latin typeface="Calibri" pitchFamily="34" charset="0"/>
                  <a:ea typeface="ヒラギノ角ゴ Pro W3"/>
                  <a:cs typeface="ヒラギノ角ゴ Pro W3"/>
                </a:endParaRPr>
              </a:p>
            </p:txBody>
          </p:sp>
        </p:grpSp>
        <p:grpSp>
          <p:nvGrpSpPr>
            <p:cNvPr id="86024" name="Group 12"/>
            <p:cNvGrpSpPr>
              <a:grpSpLocks/>
            </p:cNvGrpSpPr>
            <p:nvPr/>
          </p:nvGrpSpPr>
          <p:grpSpPr bwMode="auto">
            <a:xfrm>
              <a:off x="3280" y="1504"/>
              <a:ext cx="1032" cy="440"/>
              <a:chOff x="3280" y="1504"/>
              <a:chExt cx="1032" cy="440"/>
            </a:xfrm>
          </p:grpSpPr>
          <p:sp>
            <p:nvSpPr>
              <p:cNvPr id="86025" name="Text Box 13"/>
              <p:cNvSpPr txBox="1">
                <a:spLocks noChangeArrowheads="1"/>
              </p:cNvSpPr>
              <p:nvPr/>
            </p:nvSpPr>
            <p:spPr bwMode="auto">
              <a:xfrm>
                <a:off x="3384" y="1504"/>
                <a:ext cx="8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 smtClean="0">
                    <a:solidFill>
                      <a:srgbClr val="FF0000"/>
                    </a:solidFill>
                    <a:latin typeface="Calibri" pitchFamily="34" charset="0"/>
                    <a:ea typeface="ヒラギノ角ゴ Pro W3"/>
                    <a:cs typeface="ヒラギノ角ゴ Pro W3"/>
                  </a:rPr>
                  <a:t>C-term</a:t>
                </a:r>
              </a:p>
            </p:txBody>
          </p:sp>
          <p:sp>
            <p:nvSpPr>
              <p:cNvPr id="86026" name="AutoShape 14"/>
              <p:cNvSpPr>
                <a:spLocks/>
              </p:cNvSpPr>
              <p:nvPr/>
            </p:nvSpPr>
            <p:spPr bwMode="auto">
              <a:xfrm rot="5400000">
                <a:off x="3752" y="1384"/>
                <a:ext cx="88" cy="1032"/>
              </a:xfrm>
              <a:prstGeom prst="leftBracket">
                <a:avLst>
                  <a:gd name="adj" fmla="val 97727"/>
                </a:avLst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 smtClean="0">
                  <a:solidFill>
                    <a:srgbClr val="000000"/>
                  </a:solidFill>
                  <a:latin typeface="Calibri" pitchFamily="34" charset="0"/>
                  <a:ea typeface="ヒラギノ角ゴ Pro W3"/>
                  <a:cs typeface="ヒラギノ角ゴ Pro W3"/>
                </a:endParaRPr>
              </a:p>
            </p:txBody>
          </p:sp>
        </p:grpSp>
      </p:grpSp>
      <p:sp>
        <p:nvSpPr>
          <p:cNvPr id="86019" name="Text Box 28"/>
          <p:cNvSpPr txBox="1">
            <a:spLocks noChangeArrowheads="1"/>
          </p:cNvSpPr>
          <p:nvPr/>
        </p:nvSpPr>
        <p:spPr bwMode="auto">
          <a:xfrm>
            <a:off x="1270000" y="304800"/>
            <a:ext cx="6883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smtClean="0">
                <a:solidFill>
                  <a:srgbClr val="000000"/>
                </a:solidFill>
                <a:latin typeface="Calibri" pitchFamily="34" charset="0"/>
              </a:rPr>
              <a:t>Spectrum of KIT Exon 11 Mutations</a:t>
            </a:r>
          </a:p>
        </p:txBody>
      </p:sp>
      <p:sp>
        <p:nvSpPr>
          <p:cNvPr id="86020" name="Text Box 8"/>
          <p:cNvSpPr txBox="1">
            <a:spLocks noChangeArrowheads="1"/>
          </p:cNvSpPr>
          <p:nvPr/>
        </p:nvSpPr>
        <p:spPr bwMode="auto">
          <a:xfrm>
            <a:off x="6127750" y="6478588"/>
            <a:ext cx="2892425" cy="3079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 anchor="b">
            <a:spAutoFit/>
          </a:bodyPr>
          <a:lstStyle>
            <a:lvl1pPr marL="457200" indent="-4572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smtClean="0">
                <a:solidFill>
                  <a:srgbClr val="808080"/>
                </a:solidFill>
                <a:latin typeface="Calibri" pitchFamily="34" charset="0"/>
                <a:cs typeface="Times New Roman" pitchFamily="18" charset="0"/>
              </a:rPr>
              <a:t>Debiec-Rychter et al., J Pathol, 2004.</a:t>
            </a:r>
            <a:endParaRPr lang="en-US" altLang="en-US" sz="1400" b="1" smtClean="0">
              <a:solidFill>
                <a:srgbClr val="80808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7850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2"/>
            <a:ext cx="849312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9pPr>
          </a:lstStyle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en-US" sz="1500" b="1">
                <a:latin typeface="Arial" pitchFamily="34" charset="0"/>
              </a:rPr>
              <a:t>The recommendations for adjuvant imatinib therapy by integration of the risk assessment (based on modified NIH classification) and tumor genotype [KIT ex. 9 p.A502_Y503dup, KIT ex. 11 (KITdel-inc557/558 and other), and PDGFRA ex. 18 (p.D842V and other)] in ...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400" y="6368348"/>
            <a:ext cx="1841760" cy="36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03" y="979305"/>
            <a:ext cx="671328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216803" y="5972308"/>
            <a:ext cx="4117199" cy="30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9pPr>
          </a:lstStyle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en-US" sz="1100" b="1" dirty="0" err="1">
                <a:latin typeface="Arial" pitchFamily="34" charset="0"/>
              </a:rPr>
              <a:t>Agnieszka</a:t>
            </a:r>
            <a:r>
              <a:rPr lang="en-GB" altLang="en-US" sz="1100" b="1" dirty="0">
                <a:latin typeface="Arial" pitchFamily="34" charset="0"/>
              </a:rPr>
              <a:t> Wozniak et al. </a:t>
            </a:r>
            <a:r>
              <a:rPr lang="en-GB" altLang="en-US" sz="1100" b="1" dirty="0" err="1">
                <a:latin typeface="Arial" pitchFamily="34" charset="0"/>
              </a:rPr>
              <a:t>Clin</a:t>
            </a:r>
            <a:r>
              <a:rPr lang="en-GB" altLang="en-US" sz="1100" b="1" dirty="0">
                <a:latin typeface="Arial" pitchFamily="34" charset="0"/>
              </a:rPr>
              <a:t> Cancer Res 2014;20:6105-6116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6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9pPr>
          </a:lstStyle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en-US" sz="900">
                <a:latin typeface="Arial" pitchFamily="34" charset="0"/>
              </a:rPr>
              <a:t>©2014 by American Association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5358695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/>
          </p:cNvSpPr>
          <p:nvPr>
            <p:ph type="title" idx="4294967295"/>
          </p:nvPr>
        </p:nvSpPr>
        <p:spPr>
          <a:xfrm>
            <a:off x="228603" y="260354"/>
            <a:ext cx="8763000" cy="792163"/>
          </a:xfrm>
        </p:spPr>
        <p:txBody>
          <a:bodyPr/>
          <a:lstStyle/>
          <a:p>
            <a:pPr eaLnBrk="1" hangingPunct="1"/>
            <a:r>
              <a:rPr lang="fr-FR" altLang="en-US" sz="4000" b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Chromosomal complexity and prognosis</a:t>
            </a:r>
          </a:p>
        </p:txBody>
      </p:sp>
      <p:sp>
        <p:nvSpPr>
          <p:cNvPr id="111619" name="Text Box 26"/>
          <p:cNvSpPr txBox="1">
            <a:spLocks noChangeArrowheads="1"/>
          </p:cNvSpPr>
          <p:nvPr/>
        </p:nvSpPr>
        <p:spPr bwMode="auto">
          <a:xfrm>
            <a:off x="1371600" y="6254753"/>
            <a:ext cx="6994525" cy="40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000" b="1">
                <a:solidFill>
                  <a:srgbClr val="000000"/>
                </a:solidFill>
                <a:latin typeface="Calibri" pitchFamily="34" charset="0"/>
              </a:rPr>
              <a:t>97 chromosomes and more than 50 translocations</a:t>
            </a:r>
          </a:p>
        </p:txBody>
      </p:sp>
      <p:grpSp>
        <p:nvGrpSpPr>
          <p:cNvPr id="111620" name="Group 40"/>
          <p:cNvGrpSpPr>
            <a:grpSpLocks/>
          </p:cNvGrpSpPr>
          <p:nvPr/>
        </p:nvGrpSpPr>
        <p:grpSpPr bwMode="auto">
          <a:xfrm>
            <a:off x="2338391" y="1341442"/>
            <a:ext cx="4770439" cy="4575175"/>
            <a:chOff x="1473" y="845"/>
            <a:chExt cx="3005" cy="2882"/>
          </a:xfrm>
        </p:grpSpPr>
        <p:pic>
          <p:nvPicPr>
            <p:cNvPr id="111622" name="Picture 3"/>
            <p:cNvPicPr>
              <a:picLocks noChangeAspect="1" noChangeArrowheads="1"/>
            </p:cNvPicPr>
            <p:nvPr/>
          </p:nvPicPr>
          <p:blipFill>
            <a:blip r:embed="rId2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" y="845"/>
              <a:ext cx="3005" cy="2882"/>
            </a:xfrm>
            <a:prstGeom prst="rect">
              <a:avLst/>
            </a:prstGeom>
            <a:noFill/>
            <a:ln w="12700">
              <a:solidFill>
                <a:srgbClr val="0CCF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623" name="AutoShape 4"/>
            <p:cNvSpPr>
              <a:spLocks noChangeArrowheads="1"/>
            </p:cNvSpPr>
            <p:nvPr/>
          </p:nvSpPr>
          <p:spPr bwMode="auto">
            <a:xfrm>
              <a:off x="1940" y="1881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24" name="AutoShape 5"/>
            <p:cNvSpPr>
              <a:spLocks noChangeArrowheads="1"/>
            </p:cNvSpPr>
            <p:nvPr/>
          </p:nvSpPr>
          <p:spPr bwMode="auto">
            <a:xfrm rot="4647029">
              <a:off x="3143" y="1774"/>
              <a:ext cx="187" cy="46"/>
            </a:xfrm>
            <a:prstGeom prst="rightArrow">
              <a:avLst>
                <a:gd name="adj1" fmla="val 80000"/>
                <a:gd name="adj2" fmla="val 406522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25" name="AutoShape 6"/>
            <p:cNvSpPr>
              <a:spLocks noChangeArrowheads="1"/>
            </p:cNvSpPr>
            <p:nvPr/>
          </p:nvSpPr>
          <p:spPr bwMode="auto">
            <a:xfrm rot="9238562">
              <a:off x="3571" y="1504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26" name="AutoShape 7"/>
            <p:cNvSpPr>
              <a:spLocks noChangeArrowheads="1"/>
            </p:cNvSpPr>
            <p:nvPr/>
          </p:nvSpPr>
          <p:spPr bwMode="auto">
            <a:xfrm rot="5730016">
              <a:off x="3613" y="1177"/>
              <a:ext cx="187" cy="46"/>
            </a:xfrm>
            <a:prstGeom prst="rightArrow">
              <a:avLst>
                <a:gd name="adj1" fmla="val 80000"/>
                <a:gd name="adj2" fmla="val 406522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27" name="AutoShape 8"/>
            <p:cNvSpPr>
              <a:spLocks noChangeArrowheads="1"/>
            </p:cNvSpPr>
            <p:nvPr/>
          </p:nvSpPr>
          <p:spPr bwMode="auto">
            <a:xfrm rot="-7765197">
              <a:off x="2864" y="1453"/>
              <a:ext cx="186" cy="46"/>
            </a:xfrm>
            <a:prstGeom prst="rightArrow">
              <a:avLst>
                <a:gd name="adj1" fmla="val 80000"/>
                <a:gd name="adj2" fmla="val 404348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28" name="AutoShape 9"/>
            <p:cNvSpPr>
              <a:spLocks noChangeArrowheads="1"/>
            </p:cNvSpPr>
            <p:nvPr/>
          </p:nvSpPr>
          <p:spPr bwMode="auto">
            <a:xfrm rot="-7929229">
              <a:off x="3443" y="3199"/>
              <a:ext cx="187" cy="46"/>
            </a:xfrm>
            <a:prstGeom prst="rightArrow">
              <a:avLst>
                <a:gd name="adj1" fmla="val 80000"/>
                <a:gd name="adj2" fmla="val 406522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29" name="AutoShape 10"/>
            <p:cNvSpPr>
              <a:spLocks noChangeArrowheads="1"/>
            </p:cNvSpPr>
            <p:nvPr/>
          </p:nvSpPr>
          <p:spPr bwMode="auto">
            <a:xfrm>
              <a:off x="2442" y="2163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30" name="AutoShape 11"/>
            <p:cNvSpPr>
              <a:spLocks noChangeArrowheads="1"/>
            </p:cNvSpPr>
            <p:nvPr/>
          </p:nvSpPr>
          <p:spPr bwMode="auto">
            <a:xfrm rot="6024908">
              <a:off x="3698" y="1585"/>
              <a:ext cx="187" cy="45"/>
            </a:xfrm>
            <a:prstGeom prst="rightArrow">
              <a:avLst>
                <a:gd name="adj1" fmla="val 80000"/>
                <a:gd name="adj2" fmla="val 415556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31" name="AutoShape 12"/>
            <p:cNvSpPr>
              <a:spLocks noChangeArrowheads="1"/>
            </p:cNvSpPr>
            <p:nvPr/>
          </p:nvSpPr>
          <p:spPr bwMode="auto">
            <a:xfrm rot="10686827">
              <a:off x="2751" y="1753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32" name="Text Box 14"/>
            <p:cNvSpPr txBox="1">
              <a:spLocks noChangeArrowheads="1"/>
            </p:cNvSpPr>
            <p:nvPr/>
          </p:nvSpPr>
          <p:spPr bwMode="auto">
            <a:xfrm>
              <a:off x="4345" y="1098"/>
              <a:ext cx="11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n-US" sz="2800" b="1">
                <a:solidFill>
                  <a:srgbClr val="F8FF14"/>
                </a:solidFill>
                <a:latin typeface="Times" pitchFamily="1" charset="0"/>
              </a:endParaRPr>
            </a:p>
          </p:txBody>
        </p:sp>
        <p:sp>
          <p:nvSpPr>
            <p:cNvPr id="111633" name="AutoShape 17"/>
            <p:cNvSpPr>
              <a:spLocks noChangeArrowheads="1"/>
            </p:cNvSpPr>
            <p:nvPr/>
          </p:nvSpPr>
          <p:spPr bwMode="auto">
            <a:xfrm>
              <a:off x="2123" y="1780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34" name="AutoShape 18"/>
            <p:cNvSpPr>
              <a:spLocks noChangeArrowheads="1"/>
            </p:cNvSpPr>
            <p:nvPr/>
          </p:nvSpPr>
          <p:spPr bwMode="auto">
            <a:xfrm>
              <a:off x="1523" y="2345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35" name="AutoShape 19"/>
            <p:cNvSpPr>
              <a:spLocks noChangeArrowheads="1"/>
            </p:cNvSpPr>
            <p:nvPr/>
          </p:nvSpPr>
          <p:spPr bwMode="auto">
            <a:xfrm>
              <a:off x="1627" y="2766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36" name="AutoShape 20"/>
            <p:cNvSpPr>
              <a:spLocks noChangeArrowheads="1"/>
            </p:cNvSpPr>
            <p:nvPr/>
          </p:nvSpPr>
          <p:spPr bwMode="auto">
            <a:xfrm>
              <a:off x="2547" y="3250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37" name="AutoShape 21"/>
            <p:cNvSpPr>
              <a:spLocks noChangeArrowheads="1"/>
            </p:cNvSpPr>
            <p:nvPr/>
          </p:nvSpPr>
          <p:spPr bwMode="auto">
            <a:xfrm>
              <a:off x="2834" y="2634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38" name="AutoShape 22"/>
            <p:cNvSpPr>
              <a:spLocks noChangeArrowheads="1"/>
            </p:cNvSpPr>
            <p:nvPr/>
          </p:nvSpPr>
          <p:spPr bwMode="auto">
            <a:xfrm>
              <a:off x="2938" y="2433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39" name="AutoShape 23"/>
            <p:cNvSpPr>
              <a:spLocks noChangeArrowheads="1"/>
            </p:cNvSpPr>
            <p:nvPr/>
          </p:nvSpPr>
          <p:spPr bwMode="auto">
            <a:xfrm>
              <a:off x="3342" y="2251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40" name="AutoShape 24"/>
            <p:cNvSpPr>
              <a:spLocks noChangeArrowheads="1"/>
            </p:cNvSpPr>
            <p:nvPr/>
          </p:nvSpPr>
          <p:spPr bwMode="auto">
            <a:xfrm>
              <a:off x="2625" y="1234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41" name="AutoShape 27"/>
            <p:cNvSpPr>
              <a:spLocks noChangeArrowheads="1"/>
            </p:cNvSpPr>
            <p:nvPr/>
          </p:nvSpPr>
          <p:spPr bwMode="auto">
            <a:xfrm>
              <a:off x="2941" y="1997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42" name="AutoShape 28"/>
            <p:cNvSpPr>
              <a:spLocks noChangeArrowheads="1"/>
            </p:cNvSpPr>
            <p:nvPr/>
          </p:nvSpPr>
          <p:spPr bwMode="auto">
            <a:xfrm>
              <a:off x="3068" y="1578"/>
              <a:ext cx="195" cy="44"/>
            </a:xfrm>
            <a:prstGeom prst="rightArrow">
              <a:avLst>
                <a:gd name="adj1" fmla="val 80000"/>
                <a:gd name="adj2" fmla="val 443182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43" name="AutoShape 29"/>
            <p:cNvSpPr>
              <a:spLocks noChangeArrowheads="1"/>
            </p:cNvSpPr>
            <p:nvPr/>
          </p:nvSpPr>
          <p:spPr bwMode="auto">
            <a:xfrm>
              <a:off x="2335" y="1154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44" name="AutoShape 30"/>
            <p:cNvSpPr>
              <a:spLocks noChangeArrowheads="1"/>
            </p:cNvSpPr>
            <p:nvPr/>
          </p:nvSpPr>
          <p:spPr bwMode="auto">
            <a:xfrm>
              <a:off x="2760" y="3118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45" name="AutoShape 31"/>
            <p:cNvSpPr>
              <a:spLocks noChangeArrowheads="1"/>
            </p:cNvSpPr>
            <p:nvPr/>
          </p:nvSpPr>
          <p:spPr bwMode="auto">
            <a:xfrm>
              <a:off x="3010" y="2802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46" name="AutoShape 32"/>
            <p:cNvSpPr>
              <a:spLocks noChangeArrowheads="1"/>
            </p:cNvSpPr>
            <p:nvPr/>
          </p:nvSpPr>
          <p:spPr bwMode="auto">
            <a:xfrm>
              <a:off x="3597" y="2308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47" name="AutoShape 33"/>
            <p:cNvSpPr>
              <a:spLocks noChangeArrowheads="1"/>
            </p:cNvSpPr>
            <p:nvPr/>
          </p:nvSpPr>
          <p:spPr bwMode="auto">
            <a:xfrm>
              <a:off x="1997" y="2124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48" name="AutoShape 34"/>
            <p:cNvSpPr>
              <a:spLocks noChangeArrowheads="1"/>
            </p:cNvSpPr>
            <p:nvPr/>
          </p:nvSpPr>
          <p:spPr bwMode="auto">
            <a:xfrm>
              <a:off x="3059" y="1437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49" name="AutoShape 36"/>
            <p:cNvSpPr>
              <a:spLocks noChangeArrowheads="1"/>
            </p:cNvSpPr>
            <p:nvPr/>
          </p:nvSpPr>
          <p:spPr bwMode="auto">
            <a:xfrm rot="9238562">
              <a:off x="3414" y="1617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50" name="AutoShape 37"/>
            <p:cNvSpPr>
              <a:spLocks noChangeArrowheads="1"/>
            </p:cNvSpPr>
            <p:nvPr/>
          </p:nvSpPr>
          <p:spPr bwMode="auto">
            <a:xfrm rot="9238562">
              <a:off x="2778" y="963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51" name="AutoShape 38"/>
            <p:cNvSpPr>
              <a:spLocks noChangeArrowheads="1"/>
            </p:cNvSpPr>
            <p:nvPr/>
          </p:nvSpPr>
          <p:spPr bwMode="auto">
            <a:xfrm rot="9238562">
              <a:off x="2157" y="2446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52" name="AutoShape 39"/>
            <p:cNvSpPr>
              <a:spLocks noChangeArrowheads="1"/>
            </p:cNvSpPr>
            <p:nvPr/>
          </p:nvSpPr>
          <p:spPr bwMode="auto">
            <a:xfrm>
              <a:off x="2097" y="3287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53" name="AutoShape 40"/>
            <p:cNvSpPr>
              <a:spLocks noChangeArrowheads="1"/>
            </p:cNvSpPr>
            <p:nvPr/>
          </p:nvSpPr>
          <p:spPr bwMode="auto">
            <a:xfrm rot="6024908">
              <a:off x="3306" y="2508"/>
              <a:ext cx="187" cy="46"/>
            </a:xfrm>
            <a:prstGeom prst="rightArrow">
              <a:avLst>
                <a:gd name="adj1" fmla="val 80000"/>
                <a:gd name="adj2" fmla="val 406522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54" name="AutoShape 41"/>
            <p:cNvSpPr>
              <a:spLocks noChangeArrowheads="1"/>
            </p:cNvSpPr>
            <p:nvPr/>
          </p:nvSpPr>
          <p:spPr bwMode="auto">
            <a:xfrm rot="9238562">
              <a:off x="4070" y="2625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55" name="AutoShape 41"/>
            <p:cNvSpPr>
              <a:spLocks noChangeArrowheads="1"/>
            </p:cNvSpPr>
            <p:nvPr/>
          </p:nvSpPr>
          <p:spPr bwMode="auto">
            <a:xfrm rot="-9673985">
              <a:off x="3880" y="2854"/>
              <a:ext cx="194" cy="44"/>
            </a:xfrm>
            <a:prstGeom prst="rightArrow">
              <a:avLst>
                <a:gd name="adj1" fmla="val 80000"/>
                <a:gd name="adj2" fmla="val 440909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  <p:sp>
          <p:nvSpPr>
            <p:cNvPr id="111656" name="AutoShape 5"/>
            <p:cNvSpPr>
              <a:spLocks noChangeArrowheads="1"/>
            </p:cNvSpPr>
            <p:nvPr/>
          </p:nvSpPr>
          <p:spPr bwMode="auto">
            <a:xfrm rot="4647029">
              <a:off x="3550" y="2104"/>
              <a:ext cx="187" cy="46"/>
            </a:xfrm>
            <a:prstGeom prst="rightArrow">
              <a:avLst>
                <a:gd name="adj1" fmla="val 80000"/>
                <a:gd name="adj2" fmla="val 406522"/>
              </a:avLst>
            </a:prstGeom>
            <a:solidFill>
              <a:srgbClr val="FCFF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en-US" sz="2000" b="1">
                <a:solidFill>
                  <a:srgbClr val="FCFF17"/>
                </a:solidFill>
                <a:latin typeface="Times" pitchFamily="1" charset="0"/>
              </a:endParaRPr>
            </a:p>
          </p:txBody>
        </p:sp>
      </p:grpSp>
      <p:sp>
        <p:nvSpPr>
          <p:cNvPr id="111621" name="Text Box 41"/>
          <p:cNvSpPr txBox="1">
            <a:spLocks noChangeArrowheads="1"/>
          </p:cNvSpPr>
          <p:nvPr/>
        </p:nvSpPr>
        <p:spPr bwMode="auto">
          <a:xfrm rot="-5400000">
            <a:off x="7102477" y="4789147"/>
            <a:ext cx="3352800" cy="480113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Courtesy of J-M Coindre &amp; F Chibon, Bordeaux, France (Fresch Sarcoma Group)</a:t>
            </a:r>
            <a:endParaRPr lang="en-US" altLang="en-US" sz="1400" b="1">
              <a:solidFill>
                <a:srgbClr val="5F5F5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37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3529" name="Group 169"/>
          <p:cNvGraphicFramePr>
            <a:graphicFrameLocks noGrp="1"/>
          </p:cNvGraphicFramePr>
          <p:nvPr/>
        </p:nvGraphicFramePr>
        <p:xfrm>
          <a:off x="1049342" y="600078"/>
          <a:ext cx="6905627" cy="7795385"/>
        </p:xfrm>
        <a:graphic>
          <a:graphicData uri="http://schemas.openxmlformats.org/drawingml/2006/table">
            <a:tbl>
              <a:tblPr/>
              <a:tblGrid>
                <a:gridCol w="950912"/>
                <a:gridCol w="665163"/>
                <a:gridCol w="514351"/>
                <a:gridCol w="1109663"/>
                <a:gridCol w="714375"/>
                <a:gridCol w="2951163"/>
              </a:tblGrid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GO.ID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selection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array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pValue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Z-Score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GO.Term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38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GO:0000775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37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1,06E-14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23,58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chromosome, pericentric region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GO:0005819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14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3,88E-12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27,03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spindle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GO:0005876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1,48E-10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25,02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spindle microtubule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GO:0005694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118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3,49E-10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12,73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chromosome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38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GO:0005875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54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3,42E-07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11,42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microtubule associated complex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GO:0005874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178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2,32E-06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7,88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microtubule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GO:0000776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21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5,18E-06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12,42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kinetochore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GO:0005871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16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9,08E-05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10,67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kinesin complex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GO:0005813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48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0,0001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7,96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centrosome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38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GO:0000940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0,0002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16,72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outer kinetochore of condensed chromosome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GO:0030496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0,0008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10,84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midbody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GO:0005657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0,0010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10,12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replication fork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GO:0005814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0,0012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9,52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centriole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GO:0015630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13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0,0022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7,84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microtubule cytoskeleton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GO:0000922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16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0,0032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7,02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spindle pole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GO:0000785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75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0,0059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4,47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chromatin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GO:0000786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0,0111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4,77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nucleosome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GO:0001939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0,0187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8,30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female pronucleus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GO:0005816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0,0187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8,30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spindle pole body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GO:0000930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0,0233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7,15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gamma-tubulin complex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38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GO:0005664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0,0233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7,15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nuclear origin of replication recognition complex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GO:0015030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0,0233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7,15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Cajal body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GO:0005881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0,0325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5,78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cytoplasmic microtubule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97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GO:0043234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64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0,0385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3,10</a:t>
                      </a:r>
                      <a:endParaRPr kumimoji="0" lang="fr-F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"/>
                        </a:rPr>
                        <a:t>protein complex</a:t>
                      </a:r>
                      <a:endParaRPr kumimoji="0" lang="fr-F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</a:tbl>
          </a:graphicData>
        </a:graphic>
      </p:graphicFrame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784592" y="3862388"/>
            <a:ext cx="5424009" cy="1015644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defTabSz="14573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4573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4573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4573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45732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45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45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45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45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000" b="1">
                <a:solidFill>
                  <a:srgbClr val="FFFFFF"/>
                </a:solidFill>
                <a:latin typeface="Calibri" pitchFamily="34" charset="0"/>
              </a:rPr>
              <a:t>CINSARC is a signature related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000" b="1">
                <a:solidFill>
                  <a:srgbClr val="FFFFFF"/>
                </a:solidFill>
                <a:latin typeface="Calibri" pitchFamily="34" charset="0"/>
              </a:rPr>
              <a:t>to chromosome management and mitosis control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000" b="1">
                <a:solidFill>
                  <a:srgbClr val="FFFFFF"/>
                </a:solidFill>
                <a:latin typeface="Calibri" pitchFamily="34" charset="0"/>
              </a:rPr>
              <a:t>associated with genome complexity</a:t>
            </a:r>
          </a:p>
        </p:txBody>
      </p:sp>
      <p:grpSp>
        <p:nvGrpSpPr>
          <p:cNvPr id="2" name="Group 193"/>
          <p:cNvGrpSpPr>
            <a:grpSpLocks/>
          </p:cNvGrpSpPr>
          <p:nvPr/>
        </p:nvGrpSpPr>
        <p:grpSpPr bwMode="auto">
          <a:xfrm>
            <a:off x="1101730" y="854077"/>
            <a:ext cx="6829425" cy="2681288"/>
            <a:chOff x="694" y="464"/>
            <a:chExt cx="4302" cy="1689"/>
          </a:xfrm>
        </p:grpSpPr>
        <p:sp>
          <p:nvSpPr>
            <p:cNvPr id="108701" name="Rectangle 190"/>
            <p:cNvSpPr>
              <a:spLocks noChangeArrowheads="1"/>
            </p:cNvSpPr>
            <p:nvPr/>
          </p:nvSpPr>
          <p:spPr bwMode="auto">
            <a:xfrm>
              <a:off x="694" y="464"/>
              <a:ext cx="4302" cy="149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en-US" sz="20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108702" name="Group 192"/>
            <p:cNvGrpSpPr>
              <a:grpSpLocks/>
            </p:cNvGrpSpPr>
            <p:nvPr/>
          </p:nvGrpSpPr>
          <p:grpSpPr bwMode="auto">
            <a:xfrm>
              <a:off x="982" y="531"/>
              <a:ext cx="2206" cy="1622"/>
              <a:chOff x="976" y="519"/>
              <a:chExt cx="2206" cy="1622"/>
            </a:xfrm>
          </p:grpSpPr>
          <p:pic>
            <p:nvPicPr>
              <p:cNvPr id="108703" name="Picture 177" descr="Kinetochor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" y="799"/>
                <a:ext cx="1784" cy="134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8704" name="Line 178"/>
              <p:cNvSpPr>
                <a:spLocks noChangeShapeType="1"/>
              </p:cNvSpPr>
              <p:nvPr/>
            </p:nvSpPr>
            <p:spPr bwMode="auto">
              <a:xfrm flipH="1">
                <a:off x="1933" y="519"/>
                <a:ext cx="1249" cy="707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705" name="Line 179"/>
              <p:cNvSpPr>
                <a:spLocks noChangeShapeType="1"/>
              </p:cNvSpPr>
              <p:nvPr/>
            </p:nvSpPr>
            <p:spPr bwMode="auto">
              <a:xfrm flipH="1">
                <a:off x="2155" y="678"/>
                <a:ext cx="1027" cy="616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706" name="Line 180"/>
              <p:cNvSpPr>
                <a:spLocks noChangeShapeType="1"/>
              </p:cNvSpPr>
              <p:nvPr/>
            </p:nvSpPr>
            <p:spPr bwMode="auto">
              <a:xfrm flipH="1">
                <a:off x="2183" y="832"/>
                <a:ext cx="999" cy="456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707" name="Line 181"/>
              <p:cNvSpPr>
                <a:spLocks noChangeShapeType="1"/>
              </p:cNvSpPr>
              <p:nvPr/>
            </p:nvSpPr>
            <p:spPr bwMode="auto">
              <a:xfrm flipH="1">
                <a:off x="1955" y="986"/>
                <a:ext cx="1227" cy="245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708" name="Line 182"/>
              <p:cNvSpPr>
                <a:spLocks noChangeShapeType="1"/>
              </p:cNvSpPr>
              <p:nvPr/>
            </p:nvSpPr>
            <p:spPr bwMode="auto">
              <a:xfrm flipH="1">
                <a:off x="2189" y="1145"/>
                <a:ext cx="993" cy="14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709" name="Line 183"/>
              <p:cNvSpPr>
                <a:spLocks noChangeShapeType="1"/>
              </p:cNvSpPr>
              <p:nvPr/>
            </p:nvSpPr>
            <p:spPr bwMode="auto">
              <a:xfrm flipH="1">
                <a:off x="2189" y="1281"/>
                <a:ext cx="993" cy="11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710" name="Line 184"/>
              <p:cNvSpPr>
                <a:spLocks noChangeShapeType="1"/>
              </p:cNvSpPr>
              <p:nvPr/>
            </p:nvSpPr>
            <p:spPr bwMode="auto">
              <a:xfrm flipH="1" flipV="1">
                <a:off x="1984" y="1422"/>
                <a:ext cx="1198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711" name="Line 185"/>
              <p:cNvSpPr>
                <a:spLocks noChangeShapeType="1"/>
              </p:cNvSpPr>
              <p:nvPr/>
            </p:nvSpPr>
            <p:spPr bwMode="auto">
              <a:xfrm flipH="1" flipV="1">
                <a:off x="1459" y="1473"/>
                <a:ext cx="1723" cy="263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712" name="Line 186"/>
              <p:cNvSpPr>
                <a:spLocks noChangeShapeType="1"/>
              </p:cNvSpPr>
              <p:nvPr/>
            </p:nvSpPr>
            <p:spPr bwMode="auto">
              <a:xfrm flipH="1" flipV="1">
                <a:off x="1955" y="1416"/>
                <a:ext cx="1227" cy="47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713" name="Line 187"/>
              <p:cNvSpPr>
                <a:spLocks noChangeShapeType="1"/>
              </p:cNvSpPr>
              <p:nvPr/>
            </p:nvSpPr>
            <p:spPr bwMode="auto">
              <a:xfrm flipH="1" flipV="1">
                <a:off x="2293" y="1485"/>
                <a:ext cx="889" cy="87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08699" name="ZoneTexte 4"/>
          <p:cNvSpPr txBox="1">
            <a:spLocks noChangeArrowheads="1"/>
          </p:cNvSpPr>
          <p:nvPr/>
        </p:nvSpPr>
        <p:spPr bwMode="auto">
          <a:xfrm>
            <a:off x="644527" y="44452"/>
            <a:ext cx="7854951" cy="46164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400" b="1" i="1">
                <a:solidFill>
                  <a:srgbClr val="000000"/>
                </a:solidFill>
                <a:latin typeface="Calibri" pitchFamily="34" charset="0"/>
              </a:rPr>
              <a:t>CINSARC : GO analysis of the 67 significant genes</a:t>
            </a:r>
            <a:endParaRPr lang="fr-FR" altLang="en-US" sz="18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8700" name="Text Box 170"/>
          <p:cNvSpPr txBox="1">
            <a:spLocks noChangeArrowheads="1"/>
          </p:cNvSpPr>
          <p:nvPr/>
        </p:nvSpPr>
        <p:spPr bwMode="auto">
          <a:xfrm rot="-5400000">
            <a:off x="7070725" y="4712946"/>
            <a:ext cx="3352800" cy="480113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Courtesy of J-M Coindre &amp; F Chibon, Bordeaux, France (Fresch Sarcoma Group)</a:t>
            </a:r>
            <a:endParaRPr lang="en-US" altLang="en-US" sz="1400" b="1">
              <a:solidFill>
                <a:srgbClr val="5F5F5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14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6"/>
            <a:ext cx="9144000" cy="863600"/>
          </a:xfrm>
        </p:spPr>
        <p:txBody>
          <a:bodyPr/>
          <a:lstStyle/>
          <a:p>
            <a:pPr eaLnBrk="1" hangingPunct="1"/>
            <a:r>
              <a:rPr lang="fr-FR" altLang="en-US" b="1" dirty="0" err="1" smtClean="0">
                <a:solidFill>
                  <a:schemeClr val="bg2"/>
                </a:solidFill>
                <a:latin typeface="Calibri" pitchFamily="34" charset="0"/>
              </a:rPr>
              <a:t>Chromosomal</a:t>
            </a:r>
            <a:r>
              <a:rPr lang="fr-FR" altLang="en-US" b="1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b="1" dirty="0" err="1" smtClean="0">
                <a:solidFill>
                  <a:schemeClr val="bg2"/>
                </a:solidFill>
                <a:latin typeface="Calibri" pitchFamily="34" charset="0"/>
              </a:rPr>
              <a:t>complexity</a:t>
            </a:r>
            <a:r>
              <a:rPr lang="fr-FR" altLang="en-US" b="1" dirty="0" smtClean="0">
                <a:solidFill>
                  <a:schemeClr val="bg2"/>
                </a:solidFill>
                <a:latin typeface="Calibri" pitchFamily="34" charset="0"/>
              </a:rPr>
              <a:t> in </a:t>
            </a:r>
            <a:r>
              <a:rPr lang="fr-FR" altLang="en-US" b="1" dirty="0" err="1" smtClean="0">
                <a:solidFill>
                  <a:schemeClr val="bg2"/>
                </a:solidFill>
                <a:latin typeface="Calibri" pitchFamily="34" charset="0"/>
              </a:rPr>
              <a:t>sarcomas</a:t>
            </a:r>
            <a:endParaRPr lang="fr-FR" altLang="en-US" sz="4000" b="1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87425" y="1989140"/>
            <a:ext cx="7232651" cy="37433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Alain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Aurias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and Frédéric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Chibon</a:t>
            </a:r>
            <a:endParaRPr lang="fr-FR" altLang="en-US" sz="2800" b="1" dirty="0">
              <a:solidFill>
                <a:schemeClr val="bg2"/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Sarcomas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with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a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complex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genetic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profile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Array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-CGH and expression profile analyses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Which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genes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/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pathways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are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related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to the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chromosomal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complexity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?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Is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there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a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link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between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chromosomal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complexity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and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prognosis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?</a:t>
            </a:r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5562600" y="6217552"/>
            <a:ext cx="3352800" cy="480113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Courtesy of J-M Coindre &amp; F Chibon, Bordeaux, France (Fresch Sarcoma Group)</a:t>
            </a:r>
            <a:endParaRPr lang="en-US" altLang="en-US" sz="1400" b="1">
              <a:solidFill>
                <a:srgbClr val="5F5F5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71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30251" y="3333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b="1" i="1" dirty="0" err="1" smtClean="0">
                <a:solidFill>
                  <a:schemeClr val="bg2"/>
                </a:solidFill>
                <a:latin typeface="Calibri" pitchFamily="34" charset="0"/>
              </a:rPr>
              <a:t>Chromosomal</a:t>
            </a:r>
            <a:r>
              <a:rPr lang="fr-FR" altLang="en-US" b="1" i="1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b="1" i="1" dirty="0" err="1" smtClean="0">
                <a:solidFill>
                  <a:schemeClr val="bg2"/>
                </a:solidFill>
                <a:latin typeface="Calibri" pitchFamily="34" charset="0"/>
              </a:rPr>
              <a:t>instability</a:t>
            </a:r>
            <a:r>
              <a:rPr lang="fr-FR" altLang="en-US" b="1" i="1" dirty="0" smtClean="0">
                <a:solidFill>
                  <a:schemeClr val="bg2"/>
                </a:solidFill>
                <a:latin typeface="Calibri" pitchFamily="34" charset="0"/>
              </a:rPr>
              <a:t> signature</a:t>
            </a:r>
            <a:br>
              <a:rPr lang="fr-FR" altLang="en-US" b="1" i="1" dirty="0" smtClean="0">
                <a:solidFill>
                  <a:schemeClr val="bg2"/>
                </a:solidFill>
                <a:latin typeface="Calibri" pitchFamily="34" charset="0"/>
              </a:rPr>
            </a:br>
            <a:r>
              <a:rPr lang="fr-FR" altLang="en-US" sz="3600" dirty="0">
                <a:solidFill>
                  <a:schemeClr val="bg2"/>
                </a:solidFill>
                <a:latin typeface="Calibri" pitchFamily="34" charset="0"/>
              </a:rPr>
              <a:t>Carter et al Nat Genet 2002</a:t>
            </a:r>
            <a:endParaRPr lang="fr-FR" altLang="en-US" sz="40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1" y="2133602"/>
            <a:ext cx="8128000" cy="40306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Computational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method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for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evaluating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aneuploidy</a:t>
            </a:r>
            <a:endParaRPr lang="fr-FR" altLang="en-US" sz="2800" b="1" dirty="0">
              <a:solidFill>
                <a:schemeClr val="bg2"/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Analysis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of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genes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differentially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expressed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according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to the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level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of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aneuploidy</a:t>
            </a:r>
            <a:endParaRPr lang="fr-FR" altLang="en-US" sz="2800" b="1" dirty="0">
              <a:solidFill>
                <a:schemeClr val="bg2"/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Aneuploidy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is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a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consequence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of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chromosomal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instability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(CIN)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CIN70 signature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predicts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survival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in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several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types of cancers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No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prediction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 in </a:t>
            </a:r>
            <a:r>
              <a:rPr lang="fr-FR" altLang="en-US" sz="2800" b="1" dirty="0" smtClean="0">
                <a:solidFill>
                  <a:schemeClr val="bg2"/>
                </a:solidFill>
                <a:latin typeface="Calibri" pitchFamily="34" charset="0"/>
              </a:rPr>
              <a:t>French </a:t>
            </a:r>
            <a:r>
              <a:rPr lang="fr-FR" altLang="en-US" sz="2800" b="1" dirty="0" err="1" smtClean="0">
                <a:solidFill>
                  <a:schemeClr val="bg2"/>
                </a:solidFill>
                <a:latin typeface="Calibri" pitchFamily="34" charset="0"/>
              </a:rPr>
              <a:t>series</a:t>
            </a:r>
            <a:r>
              <a:rPr lang="fr-FR" altLang="en-US" sz="2800" b="1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2800" b="1" dirty="0">
                <a:solidFill>
                  <a:schemeClr val="bg2"/>
                </a:solidFill>
                <a:latin typeface="Calibri" pitchFamily="34" charset="0"/>
              </a:rPr>
              <a:t>of </a:t>
            </a:r>
            <a:r>
              <a:rPr lang="fr-FR" altLang="en-US" sz="2800" b="1" dirty="0" err="1">
                <a:solidFill>
                  <a:schemeClr val="bg2"/>
                </a:solidFill>
                <a:latin typeface="Calibri" pitchFamily="34" charset="0"/>
              </a:rPr>
              <a:t>sarcomas</a:t>
            </a:r>
            <a:endParaRPr lang="fr-FR" altLang="en-US" sz="2800" b="1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5638803" y="6217552"/>
            <a:ext cx="3352800" cy="480113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Courtesy of J-M Coindre &amp; F Chibon, Bordeaux, France (Fresch Sarcoma Group)</a:t>
            </a:r>
            <a:endParaRPr lang="en-US" altLang="en-US" sz="1400" b="1">
              <a:solidFill>
                <a:srgbClr val="5F5F5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500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69166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61" descr="&lt;image with normalization&g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10463" b="8783"/>
          <a:stretch>
            <a:fillRect/>
          </a:stretch>
        </p:blipFill>
        <p:spPr bwMode="auto">
          <a:xfrm>
            <a:off x="80963" y="1422402"/>
            <a:ext cx="8012112" cy="1765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62" descr="mfh 95%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1" t="9018" b="9018"/>
          <a:stretch>
            <a:fillRect/>
          </a:stretch>
        </p:blipFill>
        <p:spPr bwMode="auto">
          <a:xfrm>
            <a:off x="92077" y="4197350"/>
            <a:ext cx="8016875" cy="17621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72"/>
          <p:cNvSpPr txBox="1">
            <a:spLocks noChangeArrowheads="1"/>
          </p:cNvSpPr>
          <p:nvPr/>
        </p:nvSpPr>
        <p:spPr bwMode="auto">
          <a:xfrm>
            <a:off x="1116015" y="990601"/>
            <a:ext cx="19817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b="1" dirty="0">
                <a:solidFill>
                  <a:schemeClr val="bg1"/>
                </a:solidFill>
                <a:latin typeface="Arial" charset="0"/>
              </a:rPr>
              <a:t>« Arm » Profile</a:t>
            </a:r>
          </a:p>
        </p:txBody>
      </p:sp>
      <p:sp>
        <p:nvSpPr>
          <p:cNvPr id="114693" name="Text Box 73"/>
          <p:cNvSpPr txBox="1">
            <a:spLocks noChangeArrowheads="1"/>
          </p:cNvSpPr>
          <p:nvPr/>
        </p:nvSpPr>
        <p:spPr bwMode="auto">
          <a:xfrm>
            <a:off x="1160463" y="3762376"/>
            <a:ext cx="29049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b="1" dirty="0">
                <a:solidFill>
                  <a:schemeClr val="bg1"/>
                </a:solidFill>
                <a:latin typeface="Arial" charset="0"/>
              </a:rPr>
              <a:t>« </a:t>
            </a:r>
            <a:r>
              <a:rPr lang="fr-FR" altLang="en-US" sz="2000" b="1" dirty="0" err="1">
                <a:solidFill>
                  <a:schemeClr val="bg1"/>
                </a:solidFill>
                <a:latin typeface="Arial" charset="0"/>
              </a:rPr>
              <a:t>Rearranged</a:t>
            </a:r>
            <a:r>
              <a:rPr lang="fr-FR" altLang="en-US" sz="2000" b="1" dirty="0">
                <a:solidFill>
                  <a:schemeClr val="bg1"/>
                </a:solidFill>
                <a:latin typeface="Arial" charset="0"/>
              </a:rPr>
              <a:t> »</a:t>
            </a:r>
            <a:r>
              <a:rPr lang="fr-FR" alt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en-US" sz="2000" b="1" dirty="0">
                <a:solidFill>
                  <a:schemeClr val="bg1"/>
                </a:solidFill>
                <a:latin typeface="Arial" charset="0"/>
              </a:rPr>
              <a:t>Profile</a:t>
            </a:r>
          </a:p>
        </p:txBody>
      </p:sp>
      <p:pic>
        <p:nvPicPr>
          <p:cNvPr id="114694" name="Picture 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66" y="1493840"/>
            <a:ext cx="1436687" cy="1260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" name="Text Box 79"/>
          <p:cNvSpPr txBox="1">
            <a:spLocks noChangeArrowheads="1"/>
          </p:cNvSpPr>
          <p:nvPr/>
        </p:nvSpPr>
        <p:spPr bwMode="auto">
          <a:xfrm>
            <a:off x="7361239" y="1741489"/>
            <a:ext cx="4235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400" b="1">
                <a:solidFill>
                  <a:srgbClr val="FFFFFF"/>
                </a:solidFill>
                <a:latin typeface="Arial" charset="0"/>
              </a:rPr>
              <a:t>G3</a:t>
            </a:r>
          </a:p>
        </p:txBody>
      </p:sp>
      <p:sp>
        <p:nvSpPr>
          <p:cNvPr id="114696" name="Text Box 80"/>
          <p:cNvSpPr txBox="1">
            <a:spLocks noChangeArrowheads="1"/>
          </p:cNvSpPr>
          <p:nvPr/>
        </p:nvSpPr>
        <p:spPr bwMode="auto">
          <a:xfrm>
            <a:off x="7897814" y="1998664"/>
            <a:ext cx="4235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400" b="1">
                <a:solidFill>
                  <a:srgbClr val="FFFFFF"/>
                </a:solidFill>
                <a:latin typeface="Arial" charset="0"/>
              </a:rPr>
              <a:t>G2</a:t>
            </a:r>
          </a:p>
        </p:txBody>
      </p:sp>
      <p:pic>
        <p:nvPicPr>
          <p:cNvPr id="114697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7" y="4475163"/>
            <a:ext cx="1431925" cy="12684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8" name="Text Box 78"/>
          <p:cNvSpPr txBox="1">
            <a:spLocks noChangeArrowheads="1"/>
          </p:cNvSpPr>
          <p:nvPr/>
        </p:nvSpPr>
        <p:spPr bwMode="auto">
          <a:xfrm>
            <a:off x="7451726" y="4951414"/>
            <a:ext cx="4235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400" b="1">
                <a:solidFill>
                  <a:srgbClr val="FFFFFF"/>
                </a:solidFill>
                <a:latin typeface="Arial" charset="0"/>
              </a:rPr>
              <a:t>G3</a:t>
            </a:r>
          </a:p>
        </p:txBody>
      </p:sp>
      <p:sp>
        <p:nvSpPr>
          <p:cNvPr id="114699" name="Text Box 81"/>
          <p:cNvSpPr txBox="1">
            <a:spLocks noChangeArrowheads="1"/>
          </p:cNvSpPr>
          <p:nvPr/>
        </p:nvSpPr>
        <p:spPr bwMode="auto">
          <a:xfrm>
            <a:off x="8093075" y="4662490"/>
            <a:ext cx="4235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400" b="1">
                <a:solidFill>
                  <a:srgbClr val="FFFFFF"/>
                </a:solidFill>
                <a:latin typeface="Arial" charset="0"/>
              </a:rPr>
              <a:t>G2</a:t>
            </a:r>
          </a:p>
        </p:txBody>
      </p:sp>
      <p:sp>
        <p:nvSpPr>
          <p:cNvPr id="114700" name="Text Box 83"/>
          <p:cNvSpPr txBox="1">
            <a:spLocks noChangeArrowheads="1"/>
          </p:cNvSpPr>
          <p:nvPr/>
        </p:nvSpPr>
        <p:spPr bwMode="auto">
          <a:xfrm>
            <a:off x="7391400" y="3438527"/>
            <a:ext cx="114300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>
                <a:solidFill>
                  <a:srgbClr val="FFFFFF"/>
                </a:solidFill>
                <a:latin typeface="Calibri" pitchFamily="34" charset="0"/>
              </a:rPr>
              <a:t>p=.001</a:t>
            </a:r>
          </a:p>
        </p:txBody>
      </p:sp>
      <p:sp>
        <p:nvSpPr>
          <p:cNvPr id="114701" name="Text Box 58"/>
          <p:cNvSpPr txBox="1">
            <a:spLocks noChangeArrowheads="1"/>
          </p:cNvSpPr>
          <p:nvPr/>
        </p:nvSpPr>
        <p:spPr bwMode="auto">
          <a:xfrm>
            <a:off x="0" y="-26988"/>
            <a:ext cx="9144000" cy="40011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336699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000" b="1">
                <a:solidFill>
                  <a:srgbClr val="FFFFFF"/>
                </a:solidFill>
                <a:latin typeface="Comic Sans MS" pitchFamily="66" charset="0"/>
              </a:rPr>
              <a:t>CINSARC : arrayCGH analysis and correlation with FNCLCC grading</a:t>
            </a:r>
          </a:p>
        </p:txBody>
      </p:sp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5638800" y="6217533"/>
            <a:ext cx="3352800" cy="480131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Courtesy of J-M Coindre &amp; F Chibon, Bordeaux, France (Fresch Sarcoma Group)</a:t>
            </a:r>
            <a:endParaRPr lang="en-US" altLang="en-US" sz="1400" b="1">
              <a:solidFill>
                <a:srgbClr val="5F5F5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4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38" name="Group 83"/>
          <p:cNvGrpSpPr>
            <a:grpSpLocks/>
          </p:cNvGrpSpPr>
          <p:nvPr/>
        </p:nvGrpSpPr>
        <p:grpSpPr bwMode="auto">
          <a:xfrm>
            <a:off x="2820988" y="4383087"/>
            <a:ext cx="3362325" cy="2412998"/>
            <a:chOff x="1777" y="2761"/>
            <a:chExt cx="2118" cy="1520"/>
          </a:xfrm>
        </p:grpSpPr>
        <p:grpSp>
          <p:nvGrpSpPr>
            <p:cNvPr id="116762" name="Group 42"/>
            <p:cNvGrpSpPr>
              <a:grpSpLocks/>
            </p:cNvGrpSpPr>
            <p:nvPr/>
          </p:nvGrpSpPr>
          <p:grpSpPr bwMode="auto">
            <a:xfrm>
              <a:off x="2179" y="2814"/>
              <a:ext cx="1299" cy="1108"/>
              <a:chOff x="2154" y="3022"/>
              <a:chExt cx="1180" cy="1134"/>
            </a:xfrm>
          </p:grpSpPr>
          <p:sp>
            <p:nvSpPr>
              <p:cNvPr id="116773" name="Oval 43"/>
              <p:cNvSpPr>
                <a:spLocks noChangeArrowheads="1"/>
              </p:cNvSpPr>
              <p:nvPr/>
            </p:nvSpPr>
            <p:spPr bwMode="auto">
              <a:xfrm>
                <a:off x="2393" y="3022"/>
                <a:ext cx="703" cy="726"/>
              </a:xfrm>
              <a:prstGeom prst="ellipse">
                <a:avLst/>
              </a:prstGeom>
              <a:noFill/>
              <a:ln w="57150">
                <a:solidFill>
                  <a:srgbClr val="66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en-US" sz="18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116774" name="Group 44"/>
              <p:cNvGrpSpPr>
                <a:grpSpLocks/>
              </p:cNvGrpSpPr>
              <p:nvPr/>
            </p:nvGrpSpPr>
            <p:grpSpPr bwMode="auto">
              <a:xfrm>
                <a:off x="2154" y="3430"/>
                <a:ext cx="1180" cy="726"/>
                <a:chOff x="2393" y="3269"/>
                <a:chExt cx="805" cy="452"/>
              </a:xfrm>
            </p:grpSpPr>
            <p:sp>
              <p:nvSpPr>
                <p:cNvPr id="116775" name="Oval 45"/>
                <p:cNvSpPr>
                  <a:spLocks noChangeArrowheads="1"/>
                </p:cNvSpPr>
                <p:nvPr/>
              </p:nvSpPr>
              <p:spPr bwMode="auto">
                <a:xfrm>
                  <a:off x="2393" y="3269"/>
                  <a:ext cx="479" cy="452"/>
                </a:xfrm>
                <a:prstGeom prst="ellips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en-US" sz="1800">
                    <a:solidFill>
                      <a:srgbClr val="FFFFFF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16776" name="Oval 46"/>
                <p:cNvSpPr>
                  <a:spLocks noChangeArrowheads="1"/>
                </p:cNvSpPr>
                <p:nvPr/>
              </p:nvSpPr>
              <p:spPr bwMode="auto">
                <a:xfrm>
                  <a:off x="2719" y="3269"/>
                  <a:ext cx="479" cy="452"/>
                </a:xfrm>
                <a:prstGeom prst="ellipse">
                  <a:avLst/>
                </a:prstGeom>
                <a:noFill/>
                <a:ln w="5715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en-US" sz="1800">
                    <a:solidFill>
                      <a:srgbClr val="FFFFFF"/>
                    </a:solidFill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116763" name="Text Box 47"/>
            <p:cNvSpPr txBox="1">
              <a:spLocks noChangeArrowheads="1"/>
            </p:cNvSpPr>
            <p:nvPr/>
          </p:nvSpPr>
          <p:spPr bwMode="auto">
            <a:xfrm>
              <a:off x="2316" y="3527"/>
              <a:ext cx="24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rgbClr val="FFFFFF"/>
                  </a:solidFill>
                  <a:latin typeface="Calibri" pitchFamily="34" charset="0"/>
                </a:rPr>
                <a:t>16</a:t>
              </a:r>
            </a:p>
          </p:txBody>
        </p:sp>
        <p:sp>
          <p:nvSpPr>
            <p:cNvPr id="116764" name="Text Box 48"/>
            <p:cNvSpPr txBox="1">
              <a:spLocks noChangeArrowheads="1"/>
            </p:cNvSpPr>
            <p:nvPr/>
          </p:nvSpPr>
          <p:spPr bwMode="auto">
            <a:xfrm>
              <a:off x="3064" y="3527"/>
              <a:ext cx="24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rgbClr val="FFFFFF"/>
                  </a:solidFill>
                  <a:latin typeface="Calibri" pitchFamily="34" charset="0"/>
                </a:rPr>
                <a:t>22</a:t>
              </a:r>
            </a:p>
          </p:txBody>
        </p:sp>
        <p:sp>
          <p:nvSpPr>
            <p:cNvPr id="116765" name="Text Box 49"/>
            <p:cNvSpPr txBox="1">
              <a:spLocks noChangeArrowheads="1"/>
            </p:cNvSpPr>
            <p:nvPr/>
          </p:nvSpPr>
          <p:spPr bwMode="auto">
            <a:xfrm>
              <a:off x="2713" y="3527"/>
              <a:ext cx="24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rgbClr val="FFFFFF"/>
                  </a:solidFill>
                  <a:latin typeface="Calibri" pitchFamily="34" charset="0"/>
                </a:rPr>
                <a:t>11</a:t>
              </a:r>
            </a:p>
          </p:txBody>
        </p:sp>
        <p:sp>
          <p:nvSpPr>
            <p:cNvPr id="116766" name="Text Box 50"/>
            <p:cNvSpPr txBox="1">
              <a:spLocks noChangeArrowheads="1"/>
            </p:cNvSpPr>
            <p:nvPr/>
          </p:nvSpPr>
          <p:spPr bwMode="auto">
            <a:xfrm>
              <a:off x="2747" y="3325"/>
              <a:ext cx="18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rgbClr val="FFFFFF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116767" name="Text Box 51"/>
            <p:cNvSpPr txBox="1">
              <a:spLocks noChangeArrowheads="1"/>
            </p:cNvSpPr>
            <p:nvPr/>
          </p:nvSpPr>
          <p:spPr bwMode="auto">
            <a:xfrm>
              <a:off x="2497" y="3205"/>
              <a:ext cx="18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rgbClr val="FFFFFF"/>
                  </a:solidFill>
                  <a:latin typeface="Calibri" pitchFamily="34" charset="0"/>
                </a:rPr>
                <a:t>8</a:t>
              </a:r>
            </a:p>
          </p:txBody>
        </p:sp>
        <p:sp>
          <p:nvSpPr>
            <p:cNvPr id="116768" name="Text Box 52"/>
            <p:cNvSpPr txBox="1">
              <a:spLocks noChangeArrowheads="1"/>
            </p:cNvSpPr>
            <p:nvPr/>
          </p:nvSpPr>
          <p:spPr bwMode="auto">
            <a:xfrm>
              <a:off x="2947" y="3205"/>
              <a:ext cx="18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rgbClr val="FFFFFF"/>
                  </a:solidFill>
                  <a:latin typeface="Calibri" pitchFamily="34" charset="0"/>
                </a:rPr>
                <a:t>4</a:t>
              </a:r>
            </a:p>
          </p:txBody>
        </p:sp>
        <p:sp>
          <p:nvSpPr>
            <p:cNvPr id="116769" name="Text Box 53"/>
            <p:cNvSpPr txBox="1">
              <a:spLocks noChangeArrowheads="1"/>
            </p:cNvSpPr>
            <p:nvPr/>
          </p:nvSpPr>
          <p:spPr bwMode="auto">
            <a:xfrm>
              <a:off x="2747" y="2928"/>
              <a:ext cx="18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rgbClr val="FFFFFF"/>
                  </a:solidFill>
                  <a:latin typeface="Calibri" pitchFamily="34" charset="0"/>
                </a:rPr>
                <a:t>4</a:t>
              </a:r>
            </a:p>
          </p:txBody>
        </p:sp>
        <p:sp>
          <p:nvSpPr>
            <p:cNvPr id="116770" name="AutoShape 54"/>
            <p:cNvSpPr>
              <a:spLocks noChangeArrowheads="1"/>
            </p:cNvSpPr>
            <p:nvPr/>
          </p:nvSpPr>
          <p:spPr bwMode="auto">
            <a:xfrm rot="-2297835">
              <a:off x="1777" y="2761"/>
              <a:ext cx="119" cy="664"/>
            </a:xfrm>
            <a:prstGeom prst="downArrow">
              <a:avLst>
                <a:gd name="adj1" fmla="val 50000"/>
                <a:gd name="adj2" fmla="val 139496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en-US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16771" name="AutoShape 55"/>
            <p:cNvSpPr>
              <a:spLocks noChangeArrowheads="1"/>
            </p:cNvSpPr>
            <p:nvPr/>
          </p:nvSpPr>
          <p:spPr bwMode="auto">
            <a:xfrm rot="2297835" flipH="1">
              <a:off x="3777" y="2761"/>
              <a:ext cx="118" cy="664"/>
            </a:xfrm>
            <a:prstGeom prst="downArrow">
              <a:avLst>
                <a:gd name="adj1" fmla="val 50000"/>
                <a:gd name="adj2" fmla="val 140678"/>
              </a:avLst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en-US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16772" name="Text Box 56"/>
            <p:cNvSpPr txBox="1">
              <a:spLocks noChangeArrowheads="1"/>
            </p:cNvSpPr>
            <p:nvPr/>
          </p:nvSpPr>
          <p:spPr bwMode="auto">
            <a:xfrm>
              <a:off x="2354" y="3990"/>
              <a:ext cx="823" cy="291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2400" b="1">
                  <a:solidFill>
                    <a:srgbClr val="FFFFFF"/>
                  </a:solidFill>
                  <a:latin typeface="Calibri" pitchFamily="34" charset="0"/>
                </a:rPr>
                <a:t>67 genes</a:t>
              </a:r>
            </a:p>
          </p:txBody>
        </p:sp>
      </p:grpSp>
      <p:graphicFrame>
        <p:nvGraphicFramePr>
          <p:cNvPr id="116739" name="Object 18"/>
          <p:cNvGraphicFramePr>
            <a:graphicFrameLocks noChangeAspect="1"/>
          </p:cNvGraphicFramePr>
          <p:nvPr/>
        </p:nvGraphicFramePr>
        <p:xfrm>
          <a:off x="1389066" y="1111250"/>
          <a:ext cx="1970087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6" name="Acrobat Document" r:id="rId3" imgW="7087320" imgH="5011560" progId="AcroExch.Document">
                  <p:embed/>
                </p:oleObj>
              </mc:Choice>
              <mc:Fallback>
                <p:oleObj name="Acrobat Document" r:id="rId3" imgW="7087320" imgH="5011560" progId="AcroExch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9066" y="1111250"/>
                        <a:ext cx="1970087" cy="1190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40" name="Text Box 59"/>
          <p:cNvSpPr txBox="1">
            <a:spLocks noChangeArrowheads="1"/>
          </p:cNvSpPr>
          <p:nvPr/>
        </p:nvSpPr>
        <p:spPr bwMode="auto">
          <a:xfrm>
            <a:off x="2076451" y="1323975"/>
            <a:ext cx="596189" cy="36933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99"/>
                </a:solidFill>
                <a:latin typeface="Calibri" pitchFamily="34" charset="0"/>
              </a:rPr>
              <a:t>CGH</a:t>
            </a:r>
          </a:p>
        </p:txBody>
      </p:sp>
      <p:sp>
        <p:nvSpPr>
          <p:cNvPr id="116741" name="Text Box 60"/>
          <p:cNvSpPr txBox="1">
            <a:spLocks noChangeArrowheads="1"/>
          </p:cNvSpPr>
          <p:nvPr/>
        </p:nvSpPr>
        <p:spPr bwMode="auto">
          <a:xfrm>
            <a:off x="1863823" y="2243138"/>
            <a:ext cx="1023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b="1">
                <a:solidFill>
                  <a:srgbClr val="FF0000"/>
                </a:solidFill>
                <a:latin typeface="Calibri" pitchFamily="34" charset="0"/>
              </a:rPr>
              <a:t>86 genes</a:t>
            </a:r>
          </a:p>
        </p:txBody>
      </p:sp>
      <p:graphicFrame>
        <p:nvGraphicFramePr>
          <p:cNvPr id="116742" name="Object 21"/>
          <p:cNvGraphicFramePr>
            <a:graphicFrameLocks noChangeAspect="1"/>
          </p:cNvGraphicFramePr>
          <p:nvPr/>
        </p:nvGraphicFramePr>
        <p:xfrm>
          <a:off x="3508375" y="1111252"/>
          <a:ext cx="196850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7" name="Acrobat Document" r:id="rId5" imgW="7087320" imgH="5011560" progId="AcroExch.Document">
                  <p:embed/>
                </p:oleObj>
              </mc:Choice>
              <mc:Fallback>
                <p:oleObj name="Acrobat Document" r:id="rId5" imgW="7087320" imgH="5011560" progId="AcroExch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375" y="1111252"/>
                        <a:ext cx="1968500" cy="11874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43" name="Text Box 64"/>
          <p:cNvSpPr txBox="1">
            <a:spLocks noChangeArrowheads="1"/>
          </p:cNvSpPr>
          <p:nvPr/>
        </p:nvSpPr>
        <p:spPr bwMode="auto">
          <a:xfrm>
            <a:off x="4059239" y="1323975"/>
            <a:ext cx="753796" cy="36933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99"/>
                </a:solidFill>
                <a:latin typeface="Calibri" pitchFamily="34" charset="0"/>
              </a:rPr>
              <a:t>Grade</a:t>
            </a:r>
          </a:p>
        </p:txBody>
      </p:sp>
      <p:sp>
        <p:nvSpPr>
          <p:cNvPr id="116744" name="Text Box 65"/>
          <p:cNvSpPr txBox="1">
            <a:spLocks noChangeArrowheads="1"/>
          </p:cNvSpPr>
          <p:nvPr/>
        </p:nvSpPr>
        <p:spPr bwMode="auto">
          <a:xfrm>
            <a:off x="3983135" y="2243138"/>
            <a:ext cx="1023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b="1">
                <a:solidFill>
                  <a:srgbClr val="66FF66"/>
                </a:solidFill>
                <a:latin typeface="Calibri" pitchFamily="34" charset="0"/>
              </a:rPr>
              <a:t>73 genes</a:t>
            </a:r>
          </a:p>
        </p:txBody>
      </p:sp>
      <p:graphicFrame>
        <p:nvGraphicFramePr>
          <p:cNvPr id="116745" name="Object 24"/>
          <p:cNvGraphicFramePr>
            <a:graphicFrameLocks noChangeAspect="1"/>
          </p:cNvGraphicFramePr>
          <p:nvPr/>
        </p:nvGraphicFramePr>
        <p:xfrm>
          <a:off x="5614991" y="1111252"/>
          <a:ext cx="1970087" cy="119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8" name="Acrobat Document" r:id="rId7" imgW="7087320" imgH="5011560" progId="AcroExch.Document">
                  <p:embed/>
                </p:oleObj>
              </mc:Choice>
              <mc:Fallback>
                <p:oleObj name="Acrobat Document" r:id="rId7" imgW="7087320" imgH="5011560" progId="AcroExch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4991" y="1111252"/>
                        <a:ext cx="1970087" cy="11922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46" name="Text Box 69"/>
          <p:cNvSpPr txBox="1">
            <a:spLocks noChangeArrowheads="1"/>
          </p:cNvSpPr>
          <p:nvPr/>
        </p:nvSpPr>
        <p:spPr bwMode="auto">
          <a:xfrm>
            <a:off x="6217982" y="1323975"/>
            <a:ext cx="768864" cy="36933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99"/>
                </a:solidFill>
                <a:latin typeface="Calibri" pitchFamily="34" charset="0"/>
              </a:rPr>
              <a:t>Carter</a:t>
            </a:r>
          </a:p>
        </p:txBody>
      </p:sp>
      <p:sp>
        <p:nvSpPr>
          <p:cNvPr id="116747" name="Text Box 70"/>
          <p:cNvSpPr txBox="1">
            <a:spLocks noChangeArrowheads="1"/>
          </p:cNvSpPr>
          <p:nvPr/>
        </p:nvSpPr>
        <p:spPr bwMode="auto">
          <a:xfrm>
            <a:off x="6088162" y="2243138"/>
            <a:ext cx="1023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b="1">
                <a:solidFill>
                  <a:srgbClr val="FFCC00"/>
                </a:solidFill>
                <a:latin typeface="Calibri" pitchFamily="34" charset="0"/>
              </a:rPr>
              <a:t>39 genes</a:t>
            </a:r>
          </a:p>
        </p:txBody>
      </p:sp>
      <p:grpSp>
        <p:nvGrpSpPr>
          <p:cNvPr id="116748" name="Group 82"/>
          <p:cNvGrpSpPr>
            <a:grpSpLocks/>
          </p:cNvGrpSpPr>
          <p:nvPr/>
        </p:nvGrpSpPr>
        <p:grpSpPr bwMode="auto">
          <a:xfrm>
            <a:off x="1243015" y="2595563"/>
            <a:ext cx="5767388" cy="1839912"/>
            <a:chOff x="783" y="1635"/>
            <a:chExt cx="3633" cy="1159"/>
          </a:xfrm>
        </p:grpSpPr>
        <p:sp>
          <p:nvSpPr>
            <p:cNvPr id="68665" name="AutoShape 57"/>
            <p:cNvSpPr>
              <a:spLocks noChangeArrowheads="1"/>
            </p:cNvSpPr>
            <p:nvPr/>
          </p:nvSpPr>
          <p:spPr bwMode="auto">
            <a:xfrm>
              <a:off x="1319" y="1635"/>
              <a:ext cx="354" cy="1159"/>
            </a:xfrm>
            <a:prstGeom prst="downArrow">
              <a:avLst>
                <a:gd name="adj1" fmla="val 50000"/>
                <a:gd name="adj2" fmla="val 81850"/>
              </a:avLst>
            </a:prstGeom>
            <a:gradFill rotWithShape="1">
              <a:gsLst>
                <a:gs pos="0">
                  <a:schemeClr val="bg2">
                    <a:gamma/>
                    <a:tint val="20000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endParaRPr lang="fr-FR" altLang="en-US" sz="180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16756" name="Text Box 61"/>
            <p:cNvSpPr txBox="1">
              <a:spLocks noChangeArrowheads="1"/>
            </p:cNvSpPr>
            <p:nvPr/>
          </p:nvSpPr>
          <p:spPr bwMode="auto">
            <a:xfrm>
              <a:off x="1109" y="2523"/>
              <a:ext cx="64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800" b="1">
                  <a:solidFill>
                    <a:srgbClr val="FF0000"/>
                  </a:solidFill>
                  <a:latin typeface="Calibri" pitchFamily="34" charset="0"/>
                </a:rPr>
                <a:t>37 genes</a:t>
              </a:r>
            </a:p>
          </p:txBody>
        </p:sp>
        <p:sp>
          <p:nvSpPr>
            <p:cNvPr id="68670" name="AutoShape 62"/>
            <p:cNvSpPr>
              <a:spLocks noChangeArrowheads="1"/>
            </p:cNvSpPr>
            <p:nvPr/>
          </p:nvSpPr>
          <p:spPr bwMode="auto">
            <a:xfrm>
              <a:off x="2653" y="1635"/>
              <a:ext cx="354" cy="1159"/>
            </a:xfrm>
            <a:prstGeom prst="downArrow">
              <a:avLst>
                <a:gd name="adj1" fmla="val 50000"/>
                <a:gd name="adj2" fmla="val 81850"/>
              </a:avLst>
            </a:prstGeom>
            <a:gradFill rotWithShape="1">
              <a:gsLst>
                <a:gs pos="0">
                  <a:schemeClr val="bg2">
                    <a:gamma/>
                    <a:tint val="20000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endParaRPr lang="fr-FR" altLang="en-US" sz="180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16758" name="Text Box 66"/>
            <p:cNvSpPr txBox="1">
              <a:spLocks noChangeArrowheads="1"/>
            </p:cNvSpPr>
            <p:nvPr/>
          </p:nvSpPr>
          <p:spPr bwMode="auto">
            <a:xfrm>
              <a:off x="2443" y="2523"/>
              <a:ext cx="64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800" b="1">
                  <a:solidFill>
                    <a:srgbClr val="66FF66"/>
                  </a:solidFill>
                  <a:latin typeface="Calibri" pitchFamily="34" charset="0"/>
                </a:rPr>
                <a:t>18 genes</a:t>
              </a:r>
            </a:p>
          </p:txBody>
        </p:sp>
        <p:sp>
          <p:nvSpPr>
            <p:cNvPr id="68675" name="AutoShape 67"/>
            <p:cNvSpPr>
              <a:spLocks noChangeArrowheads="1"/>
            </p:cNvSpPr>
            <p:nvPr/>
          </p:nvSpPr>
          <p:spPr bwMode="auto">
            <a:xfrm>
              <a:off x="3980" y="1635"/>
              <a:ext cx="354" cy="1159"/>
            </a:xfrm>
            <a:prstGeom prst="downArrow">
              <a:avLst>
                <a:gd name="adj1" fmla="val 50000"/>
                <a:gd name="adj2" fmla="val 81850"/>
              </a:avLst>
            </a:prstGeom>
            <a:gradFill rotWithShape="1">
              <a:gsLst>
                <a:gs pos="0">
                  <a:schemeClr val="bg2">
                    <a:gamma/>
                    <a:tint val="20000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endParaRPr lang="fr-FR" altLang="en-US" sz="180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16760" name="Text Box 71"/>
            <p:cNvSpPr txBox="1">
              <a:spLocks noChangeArrowheads="1"/>
            </p:cNvSpPr>
            <p:nvPr/>
          </p:nvSpPr>
          <p:spPr bwMode="auto">
            <a:xfrm>
              <a:off x="3771" y="2523"/>
              <a:ext cx="64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800" b="1">
                  <a:solidFill>
                    <a:srgbClr val="FFCC00"/>
                  </a:solidFill>
                  <a:latin typeface="Calibri" pitchFamily="34" charset="0"/>
                </a:rPr>
                <a:t>39 genes</a:t>
              </a:r>
            </a:p>
          </p:txBody>
        </p:sp>
        <p:sp>
          <p:nvSpPr>
            <p:cNvPr id="116761" name="Text Box 72"/>
            <p:cNvSpPr txBox="1">
              <a:spLocks noChangeArrowheads="1"/>
            </p:cNvSpPr>
            <p:nvPr/>
          </p:nvSpPr>
          <p:spPr bwMode="auto">
            <a:xfrm>
              <a:off x="783" y="1685"/>
              <a:ext cx="2702" cy="698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336699"/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800" b="1">
                  <a:solidFill>
                    <a:srgbClr val="FFFFFF"/>
                  </a:solidFill>
                  <a:latin typeface="Calibri" pitchFamily="34" charset="0"/>
                </a:rPr>
                <a:t>GO analysis: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rgbClr val="FFFFFF"/>
                  </a:solidFill>
                  <a:latin typeface="Calibri" pitchFamily="34" charset="0"/>
                </a:rPr>
                <a:t>To identify the underlying pathways</a:t>
              </a:r>
              <a:br>
                <a:rPr lang="fr-FR" altLang="en-US" sz="1600" b="1">
                  <a:solidFill>
                    <a:srgbClr val="FFFFFF"/>
                  </a:solidFill>
                  <a:latin typeface="Calibri" pitchFamily="34" charset="0"/>
                </a:rPr>
              </a:br>
              <a:r>
                <a:rPr lang="fr-FR" altLang="en-US" sz="1600" b="1">
                  <a:solidFill>
                    <a:srgbClr val="FFFFFF"/>
                  </a:solidFill>
                  <a:latin typeface="Calibri" pitchFamily="34" charset="0"/>
                </a:rPr>
                <a:t>Selection of genes involved in the most </a:t>
              </a:r>
              <a:br>
                <a:rPr lang="fr-FR" altLang="en-US" sz="1600" b="1">
                  <a:solidFill>
                    <a:srgbClr val="FFFFFF"/>
                  </a:solidFill>
                  <a:latin typeface="Calibri" pitchFamily="34" charset="0"/>
                </a:rPr>
              </a:br>
              <a:r>
                <a:rPr lang="fr-FR" altLang="en-US" sz="1600" b="1">
                  <a:solidFill>
                    <a:srgbClr val="FFFFFF"/>
                  </a:solidFill>
                  <a:latin typeface="Calibri" pitchFamily="34" charset="0"/>
                </a:rPr>
                <a:t>significantly overrepresented pathways (p&lt;10</a:t>
              </a:r>
              <a:r>
                <a:rPr lang="fr-FR" altLang="en-US" sz="1600" b="1" baseline="30000">
                  <a:solidFill>
                    <a:srgbClr val="FFFFFF"/>
                  </a:solidFill>
                  <a:latin typeface="Calibri" pitchFamily="34" charset="0"/>
                </a:rPr>
                <a:t>-5</a:t>
              </a:r>
              <a:r>
                <a:rPr lang="fr-FR" altLang="en-US" sz="1600" b="1">
                  <a:solidFill>
                    <a:srgbClr val="FFFFFF"/>
                  </a:solidFill>
                  <a:latin typeface="Calibri" pitchFamily="34" charset="0"/>
                </a:rPr>
                <a:t>)</a:t>
              </a:r>
            </a:p>
          </p:txBody>
        </p:sp>
      </p:grpSp>
      <p:sp>
        <p:nvSpPr>
          <p:cNvPr id="116749" name="Text Box 73"/>
          <p:cNvSpPr txBox="1">
            <a:spLocks noChangeArrowheads="1"/>
          </p:cNvSpPr>
          <p:nvPr/>
        </p:nvSpPr>
        <p:spPr bwMode="auto">
          <a:xfrm>
            <a:off x="5791203" y="1914526"/>
            <a:ext cx="15122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4573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4573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4573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4573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45732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45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45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45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457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400">
                <a:solidFill>
                  <a:srgbClr val="FFFFFF"/>
                </a:solidFill>
                <a:latin typeface="Calibri" pitchFamily="34" charset="0"/>
              </a:rPr>
              <a:t>(</a:t>
            </a:r>
            <a:r>
              <a:rPr lang="fr-FR" altLang="en-US" sz="1400" i="1">
                <a:solidFill>
                  <a:srgbClr val="FFFFFF"/>
                </a:solidFill>
                <a:latin typeface="Calibri" pitchFamily="34" charset="0"/>
              </a:rPr>
              <a:t>Carter et al 2006</a:t>
            </a:r>
            <a:r>
              <a:rPr lang="fr-FR" altLang="en-US" sz="1400">
                <a:solidFill>
                  <a:srgbClr val="FFFFFF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16750" name="Text Box 58"/>
          <p:cNvSpPr txBox="1">
            <a:spLocks noChangeArrowheads="1"/>
          </p:cNvSpPr>
          <p:nvPr/>
        </p:nvSpPr>
        <p:spPr bwMode="auto">
          <a:xfrm>
            <a:off x="0" y="-26988"/>
            <a:ext cx="9144000" cy="52322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336699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800" b="1">
                <a:solidFill>
                  <a:srgbClr val="00FFFF"/>
                </a:solidFill>
                <a:latin typeface="Calibri" pitchFamily="34" charset="0"/>
              </a:rPr>
              <a:t>Molecular grading in sarcomas</a:t>
            </a:r>
          </a:p>
        </p:txBody>
      </p:sp>
      <p:sp>
        <p:nvSpPr>
          <p:cNvPr id="116751" name="Text Box 75"/>
          <p:cNvSpPr txBox="1">
            <a:spLocks noChangeArrowheads="1"/>
          </p:cNvSpPr>
          <p:nvPr/>
        </p:nvSpPr>
        <p:spPr bwMode="auto">
          <a:xfrm>
            <a:off x="673102" y="512764"/>
            <a:ext cx="7886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b="1" dirty="0">
                <a:solidFill>
                  <a:schemeClr val="bg2"/>
                </a:solidFill>
                <a:latin typeface="Calibri" pitchFamily="34" charset="0"/>
              </a:rPr>
              <a:t>3 </a:t>
            </a:r>
            <a:r>
              <a:rPr lang="fr-FR" altLang="en-US" sz="1800" b="1" dirty="0" smtClean="0">
                <a:solidFill>
                  <a:schemeClr val="bg2"/>
                </a:solidFill>
                <a:latin typeface="Calibri" pitchFamily="34" charset="0"/>
              </a:rPr>
              <a:t>tests </a:t>
            </a:r>
            <a:r>
              <a:rPr lang="fr-FR" altLang="en-US" sz="1800" b="1" dirty="0">
                <a:solidFill>
                  <a:schemeClr val="bg2"/>
                </a:solidFill>
                <a:latin typeface="Calibri" pitchFamily="34" charset="0"/>
              </a:rPr>
              <a:t>to compare the expression profiles of </a:t>
            </a:r>
            <a:r>
              <a:rPr lang="fr-FR" altLang="en-US" sz="1800" b="1" dirty="0" err="1">
                <a:solidFill>
                  <a:schemeClr val="bg2"/>
                </a:solidFill>
                <a:latin typeface="Calibri" pitchFamily="34" charset="0"/>
              </a:rPr>
              <a:t>tumors</a:t>
            </a:r>
            <a:r>
              <a:rPr lang="fr-FR" altLang="en-US" sz="1800" b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1800" b="1" dirty="0" err="1">
                <a:solidFill>
                  <a:schemeClr val="bg2"/>
                </a:solidFill>
                <a:latin typeface="Calibri" pitchFamily="34" charset="0"/>
              </a:rPr>
              <a:t>classified</a:t>
            </a:r>
            <a:r>
              <a:rPr lang="fr-FR" altLang="en-US" sz="1800" b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altLang="en-US" sz="1800" b="1" dirty="0" err="1">
                <a:solidFill>
                  <a:schemeClr val="bg2"/>
                </a:solidFill>
                <a:latin typeface="Calibri" pitchFamily="34" charset="0"/>
              </a:rPr>
              <a:t>according</a:t>
            </a:r>
            <a:r>
              <a:rPr lang="fr-FR" altLang="en-US" sz="1800" b="1" dirty="0">
                <a:solidFill>
                  <a:schemeClr val="bg2"/>
                </a:solidFill>
                <a:latin typeface="Calibri" pitchFamily="34" charset="0"/>
              </a:rPr>
              <a:t> to:</a:t>
            </a:r>
            <a:endParaRPr lang="fr-FR" altLang="en-US" sz="18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30086" name="Rectangle 38"/>
          <p:cNvSpPr>
            <a:spLocks noChangeArrowheads="1"/>
          </p:cNvSpPr>
          <p:nvPr/>
        </p:nvSpPr>
        <p:spPr bwMode="auto">
          <a:xfrm>
            <a:off x="6492878" y="5229227"/>
            <a:ext cx="2430463" cy="1439863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400">
                <a:solidFill>
                  <a:srgbClr val="FFFFFF"/>
                </a:solidFill>
                <a:latin typeface="Calibri" pitchFamily="34" charset="0"/>
              </a:rPr>
              <a:t>Complexity INdex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400">
                <a:solidFill>
                  <a:srgbClr val="FFFFFF"/>
                </a:solidFill>
                <a:latin typeface="Calibri" pitchFamily="34" charset="0"/>
              </a:rPr>
              <a:t>In SARComas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400">
                <a:solidFill>
                  <a:srgbClr val="00FFFF"/>
                </a:solidFill>
                <a:latin typeface="Calibri" pitchFamily="34" charset="0"/>
              </a:rPr>
              <a:t>CINSARC</a:t>
            </a:r>
          </a:p>
        </p:txBody>
      </p:sp>
      <p:sp>
        <p:nvSpPr>
          <p:cNvPr id="116753" name="Text Box 5"/>
          <p:cNvSpPr txBox="1">
            <a:spLocks noChangeArrowheads="1"/>
          </p:cNvSpPr>
          <p:nvPr/>
        </p:nvSpPr>
        <p:spPr bwMode="auto">
          <a:xfrm>
            <a:off x="155578" y="6283326"/>
            <a:ext cx="3121025" cy="30777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en-US" sz="1400" b="1">
                <a:solidFill>
                  <a:srgbClr val="969696"/>
                </a:solidFill>
                <a:latin typeface="Calibri" pitchFamily="34" charset="0"/>
              </a:rPr>
              <a:t>Chibon et al, Nat Med 2010; 16: 781-7</a:t>
            </a:r>
          </a:p>
        </p:txBody>
      </p:sp>
      <p:sp>
        <p:nvSpPr>
          <p:cNvPr id="116754" name="Text Box 40"/>
          <p:cNvSpPr txBox="1">
            <a:spLocks noChangeArrowheads="1"/>
          </p:cNvSpPr>
          <p:nvPr/>
        </p:nvSpPr>
        <p:spPr bwMode="auto">
          <a:xfrm rot="-5400000">
            <a:off x="7070725" y="3112736"/>
            <a:ext cx="3352800" cy="480131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Courtesy of J-M Coindre &amp; F Chibon, Bordeaux, France (Fresch Sarcoma Group)</a:t>
            </a:r>
            <a:endParaRPr lang="en-US" altLang="en-US" sz="1400" b="1">
              <a:solidFill>
                <a:srgbClr val="5F5F5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662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0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8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Imag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95"/>
          <a:stretch>
            <a:fillRect/>
          </a:stretch>
        </p:blipFill>
        <p:spPr bwMode="auto">
          <a:xfrm>
            <a:off x="5403851" y="1773240"/>
            <a:ext cx="2967039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ext Box 1031"/>
          <p:cNvSpPr txBox="1">
            <a:spLocks noChangeArrowheads="1"/>
          </p:cNvSpPr>
          <p:nvPr/>
        </p:nvSpPr>
        <p:spPr bwMode="auto">
          <a:xfrm>
            <a:off x="1044578" y="3914775"/>
            <a:ext cx="5873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80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7764" name="Text Box 76"/>
          <p:cNvSpPr txBox="1">
            <a:spLocks noChangeArrowheads="1"/>
          </p:cNvSpPr>
          <p:nvPr/>
        </p:nvSpPr>
        <p:spPr bwMode="auto">
          <a:xfrm>
            <a:off x="0" y="-26988"/>
            <a:ext cx="9144000" cy="40011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336699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000" b="1">
                <a:solidFill>
                  <a:srgbClr val="00FFFF"/>
                </a:solidFill>
                <a:latin typeface="Calibri" pitchFamily="34" charset="0"/>
              </a:rPr>
              <a:t>CINSARC: Prognostic signature ?</a:t>
            </a:r>
          </a:p>
        </p:txBody>
      </p:sp>
      <p:sp>
        <p:nvSpPr>
          <p:cNvPr id="117765" name="AutoShape 1042"/>
          <p:cNvSpPr>
            <a:spLocks noChangeArrowheads="1"/>
          </p:cNvSpPr>
          <p:nvPr/>
        </p:nvSpPr>
        <p:spPr bwMode="auto">
          <a:xfrm>
            <a:off x="1306513" y="488950"/>
            <a:ext cx="6426200" cy="7493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0000"/>
              </a:gs>
              <a:gs pos="50000">
                <a:srgbClr val="336699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000" b="1">
                <a:solidFill>
                  <a:srgbClr val="FFCC00"/>
                </a:solidFill>
                <a:latin typeface="Calibri" pitchFamily="34" charset="0"/>
              </a:rPr>
              <a:t>Prognostic value of CINSARC: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000" b="1">
                <a:solidFill>
                  <a:srgbClr val="FFFFFF"/>
                </a:solidFill>
                <a:latin typeface="Calibri" pitchFamily="34" charset="0"/>
              </a:rPr>
              <a:t>Metastasis free survival</a:t>
            </a:r>
          </a:p>
        </p:txBody>
      </p:sp>
      <p:sp>
        <p:nvSpPr>
          <p:cNvPr id="117766" name="Text Box 1044"/>
          <p:cNvSpPr txBox="1">
            <a:spLocks noChangeArrowheads="1"/>
          </p:cNvSpPr>
          <p:nvPr/>
        </p:nvSpPr>
        <p:spPr bwMode="auto">
          <a:xfrm rot="-5400000">
            <a:off x="-814567" y="3422928"/>
            <a:ext cx="2440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b="1">
                <a:solidFill>
                  <a:srgbClr val="FFFFFF"/>
                </a:solidFill>
                <a:latin typeface="Calibri" pitchFamily="34" charset="0"/>
              </a:rPr>
              <a:t>Metastasis free survival</a:t>
            </a:r>
          </a:p>
        </p:txBody>
      </p:sp>
      <p:grpSp>
        <p:nvGrpSpPr>
          <p:cNvPr id="117767" name="Group 1058"/>
          <p:cNvGrpSpPr>
            <a:grpSpLocks/>
          </p:cNvGrpSpPr>
          <p:nvPr/>
        </p:nvGrpSpPr>
        <p:grpSpPr bwMode="auto">
          <a:xfrm>
            <a:off x="2227267" y="5324479"/>
            <a:ext cx="4940300" cy="1357314"/>
            <a:chOff x="1403" y="3354"/>
            <a:chExt cx="3112" cy="855"/>
          </a:xfrm>
        </p:grpSpPr>
        <p:sp>
          <p:nvSpPr>
            <p:cNvPr id="117778" name="Rectangle 1034"/>
            <p:cNvSpPr>
              <a:spLocks noChangeArrowheads="1"/>
            </p:cNvSpPr>
            <p:nvPr/>
          </p:nvSpPr>
          <p:spPr bwMode="auto">
            <a:xfrm>
              <a:off x="1829" y="3668"/>
              <a:ext cx="173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FFFF"/>
                  </a:solidFill>
                  <a:latin typeface="Calibri" pitchFamily="34" charset="0"/>
                </a:rPr>
                <a:t>HR = 3.1; 95% CI [1.8 – 5.4]</a:t>
              </a:r>
              <a:endParaRPr lang="fr-FR" altLang="en-US" sz="1800" b="1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17779" name="AutoShape 1046"/>
            <p:cNvSpPr>
              <a:spLocks noChangeArrowheads="1"/>
            </p:cNvSpPr>
            <p:nvPr/>
          </p:nvSpPr>
          <p:spPr bwMode="auto">
            <a:xfrm>
              <a:off x="1738" y="3354"/>
              <a:ext cx="2134" cy="31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0000"/>
                </a:gs>
                <a:gs pos="50000">
                  <a:srgbClr val="336699"/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2000" b="1">
                  <a:solidFill>
                    <a:srgbClr val="FFFFFF"/>
                  </a:solidFill>
                  <a:latin typeface="Calibri" pitchFamily="34" charset="0"/>
                </a:rPr>
                <a:t>Multivariate analysis</a:t>
              </a:r>
            </a:p>
          </p:txBody>
        </p:sp>
        <p:sp>
          <p:nvSpPr>
            <p:cNvPr id="117780" name="Text Box 1047"/>
            <p:cNvSpPr txBox="1">
              <a:spLocks noChangeArrowheads="1"/>
            </p:cNvSpPr>
            <p:nvPr/>
          </p:nvSpPr>
          <p:spPr bwMode="auto">
            <a:xfrm>
              <a:off x="1403" y="3957"/>
              <a:ext cx="311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2000" b="1" dirty="0">
                  <a:solidFill>
                    <a:schemeClr val="bg2"/>
                  </a:solidFill>
                  <a:latin typeface="Calibri" pitchFamily="34" charset="0"/>
                </a:rPr>
                <a:t>CINSARC </a:t>
              </a:r>
              <a:r>
                <a:rPr lang="fr-FR" altLang="en-US" sz="2000" b="1" dirty="0" err="1">
                  <a:solidFill>
                    <a:schemeClr val="bg2"/>
                  </a:solidFill>
                  <a:latin typeface="Calibri" pitchFamily="34" charset="0"/>
                </a:rPr>
                <a:t>is</a:t>
              </a:r>
              <a:r>
                <a:rPr lang="fr-FR" altLang="en-US" sz="2000" b="1" dirty="0">
                  <a:solidFill>
                    <a:schemeClr val="bg2"/>
                  </a:solidFill>
                  <a:latin typeface="Calibri" pitchFamily="34" charset="0"/>
                </a:rPr>
                <a:t> an </a:t>
              </a:r>
              <a:r>
                <a:rPr lang="fr-FR" altLang="en-US" sz="2000" b="1" dirty="0" err="1">
                  <a:solidFill>
                    <a:schemeClr val="bg2"/>
                  </a:solidFill>
                  <a:latin typeface="Calibri" pitchFamily="34" charset="0"/>
                </a:rPr>
                <a:t>independent</a:t>
              </a:r>
              <a:r>
                <a:rPr lang="fr-FR" altLang="en-US" sz="2000" b="1" dirty="0">
                  <a:solidFill>
                    <a:schemeClr val="bg2"/>
                  </a:solidFill>
                  <a:latin typeface="Calibri" pitchFamily="34" charset="0"/>
                </a:rPr>
                <a:t> </a:t>
              </a:r>
              <a:r>
                <a:rPr lang="fr-FR" altLang="en-US" sz="2000" b="1" dirty="0" err="1">
                  <a:solidFill>
                    <a:schemeClr val="bg2"/>
                  </a:solidFill>
                  <a:latin typeface="Calibri" pitchFamily="34" charset="0"/>
                </a:rPr>
                <a:t>prognostic</a:t>
              </a:r>
              <a:r>
                <a:rPr lang="fr-FR" altLang="en-US" sz="2000" b="1" dirty="0">
                  <a:solidFill>
                    <a:schemeClr val="bg2"/>
                  </a:solidFill>
                  <a:latin typeface="Calibri" pitchFamily="34" charset="0"/>
                </a:rPr>
                <a:t> factor</a:t>
              </a:r>
            </a:p>
          </p:txBody>
        </p:sp>
      </p:grpSp>
      <p:pic>
        <p:nvPicPr>
          <p:cNvPr id="117768" name="Imag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73"/>
          <a:stretch>
            <a:fillRect/>
          </a:stretch>
        </p:blipFill>
        <p:spPr bwMode="auto">
          <a:xfrm>
            <a:off x="795337" y="1773240"/>
            <a:ext cx="2914651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9" name="AutoShape 1038"/>
          <p:cNvSpPr>
            <a:spLocks noChangeArrowheads="1"/>
          </p:cNvSpPr>
          <p:nvPr/>
        </p:nvSpPr>
        <p:spPr bwMode="auto">
          <a:xfrm>
            <a:off x="1627190" y="1412875"/>
            <a:ext cx="1384300" cy="304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00"/>
              </a:gs>
              <a:gs pos="50000">
                <a:srgbClr val="336699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b="1">
                <a:solidFill>
                  <a:srgbClr val="FFFFFF"/>
                </a:solidFill>
                <a:latin typeface="Calibri" pitchFamily="34" charset="0"/>
              </a:rPr>
              <a:t>Cohort 1</a:t>
            </a:r>
          </a:p>
        </p:txBody>
      </p:sp>
      <p:sp>
        <p:nvSpPr>
          <p:cNvPr id="117770" name="AutoShape 1038"/>
          <p:cNvSpPr>
            <a:spLocks noChangeArrowheads="1"/>
          </p:cNvSpPr>
          <p:nvPr/>
        </p:nvSpPr>
        <p:spPr bwMode="auto">
          <a:xfrm>
            <a:off x="6235702" y="1412875"/>
            <a:ext cx="1384300" cy="304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00"/>
              </a:gs>
              <a:gs pos="50000">
                <a:srgbClr val="336699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b="1">
                <a:solidFill>
                  <a:srgbClr val="FFFFFF"/>
                </a:solidFill>
                <a:latin typeface="Calibri" pitchFamily="34" charset="0"/>
              </a:rPr>
              <a:t>Cohort 2</a:t>
            </a:r>
          </a:p>
        </p:txBody>
      </p:sp>
      <p:sp>
        <p:nvSpPr>
          <p:cNvPr id="117771" name="Text Box 21"/>
          <p:cNvSpPr txBox="1">
            <a:spLocks noChangeArrowheads="1"/>
          </p:cNvSpPr>
          <p:nvPr/>
        </p:nvSpPr>
        <p:spPr bwMode="auto">
          <a:xfrm>
            <a:off x="6043613" y="4076700"/>
            <a:ext cx="704851" cy="43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 b="1">
                <a:solidFill>
                  <a:srgbClr val="000000"/>
                </a:solidFill>
                <a:latin typeface="Calibri" pitchFamily="34" charset="0"/>
              </a:rPr>
              <a:t>n=127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000" b="1">
                <a:solidFill>
                  <a:srgbClr val="000000"/>
                </a:solidFill>
                <a:latin typeface="Calibri" pitchFamily="34" charset="0"/>
              </a:rPr>
              <a:t>p=5 x10</a:t>
            </a:r>
            <a:r>
              <a:rPr lang="en-GB" altLang="en-US" sz="1000" b="1" baseline="30000">
                <a:solidFill>
                  <a:srgbClr val="000000"/>
                </a:solidFill>
                <a:latin typeface="Calibri" pitchFamily="34" charset="0"/>
              </a:rPr>
              <a:t>-4</a:t>
            </a:r>
            <a:endParaRPr lang="fr-FR" altLang="en-U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7772" name="Text Box 22"/>
          <p:cNvSpPr txBox="1">
            <a:spLocks noChangeArrowheads="1"/>
          </p:cNvSpPr>
          <p:nvPr/>
        </p:nvSpPr>
        <p:spPr bwMode="auto">
          <a:xfrm>
            <a:off x="1243013" y="4149726"/>
            <a:ext cx="704851" cy="43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000" b="1">
                <a:solidFill>
                  <a:srgbClr val="000000"/>
                </a:solidFill>
                <a:latin typeface="Calibri" pitchFamily="34" charset="0"/>
              </a:rPr>
              <a:t>n=183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000" b="1">
                <a:solidFill>
                  <a:srgbClr val="000000"/>
                </a:solidFill>
                <a:latin typeface="Calibri" pitchFamily="34" charset="0"/>
              </a:rPr>
              <a:t>p=1 x10</a:t>
            </a:r>
            <a:r>
              <a:rPr lang="en-GB" altLang="en-US" sz="1000" b="1" baseline="30000">
                <a:solidFill>
                  <a:srgbClr val="000000"/>
                </a:solidFill>
                <a:latin typeface="Calibri" pitchFamily="34" charset="0"/>
              </a:rPr>
              <a:t>-7</a:t>
            </a:r>
            <a:endParaRPr lang="fr-FR" altLang="en-U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7773" name="Rectangle 23"/>
          <p:cNvSpPr>
            <a:spLocks noChangeArrowheads="1"/>
          </p:cNvSpPr>
          <p:nvPr/>
        </p:nvSpPr>
        <p:spPr bwMode="auto">
          <a:xfrm>
            <a:off x="2779715" y="3573463"/>
            <a:ext cx="641351" cy="21590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200" b="1">
                <a:solidFill>
                  <a:srgbClr val="FF0000"/>
                </a:solidFill>
                <a:latin typeface="Calibri" pitchFamily="34" charset="0"/>
              </a:rPr>
              <a:t>n=100</a:t>
            </a:r>
          </a:p>
        </p:txBody>
      </p:sp>
      <p:sp>
        <p:nvSpPr>
          <p:cNvPr id="117774" name="Rectangle 24"/>
          <p:cNvSpPr>
            <a:spLocks noChangeArrowheads="1"/>
          </p:cNvSpPr>
          <p:nvPr/>
        </p:nvSpPr>
        <p:spPr bwMode="auto">
          <a:xfrm>
            <a:off x="2843215" y="2349502"/>
            <a:ext cx="641351" cy="215900"/>
          </a:xfrm>
          <a:prstGeom prst="rect">
            <a:avLst/>
          </a:prstGeom>
          <a:solidFill>
            <a:schemeClr val="tx1"/>
          </a:solidFill>
          <a:ln w="9525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200" b="1">
                <a:solidFill>
                  <a:srgbClr val="003399"/>
                </a:solidFill>
                <a:latin typeface="Calibri" pitchFamily="34" charset="0"/>
              </a:rPr>
              <a:t>n=83</a:t>
            </a:r>
          </a:p>
        </p:txBody>
      </p:sp>
      <p:sp>
        <p:nvSpPr>
          <p:cNvPr id="117775" name="Rectangle 25"/>
          <p:cNvSpPr>
            <a:spLocks noChangeArrowheads="1"/>
          </p:cNvSpPr>
          <p:nvPr/>
        </p:nvSpPr>
        <p:spPr bwMode="auto">
          <a:xfrm>
            <a:off x="7388227" y="2133601"/>
            <a:ext cx="641351" cy="215900"/>
          </a:xfrm>
          <a:prstGeom prst="rect">
            <a:avLst/>
          </a:prstGeom>
          <a:solidFill>
            <a:schemeClr val="tx1"/>
          </a:solidFill>
          <a:ln w="9525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200" b="1">
                <a:solidFill>
                  <a:srgbClr val="003399"/>
                </a:solidFill>
                <a:latin typeface="Calibri" pitchFamily="34" charset="0"/>
              </a:rPr>
              <a:t>n=42</a:t>
            </a:r>
          </a:p>
        </p:txBody>
      </p:sp>
      <p:sp>
        <p:nvSpPr>
          <p:cNvPr id="117776" name="Rectangle 26"/>
          <p:cNvSpPr>
            <a:spLocks noChangeArrowheads="1"/>
          </p:cNvSpPr>
          <p:nvPr/>
        </p:nvSpPr>
        <p:spPr bwMode="auto">
          <a:xfrm>
            <a:off x="7323139" y="3573463"/>
            <a:ext cx="641351" cy="21590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200" b="1">
                <a:solidFill>
                  <a:srgbClr val="FF0000"/>
                </a:solidFill>
                <a:latin typeface="Calibri" pitchFamily="34" charset="0"/>
              </a:rPr>
              <a:t>n=85</a:t>
            </a:r>
          </a:p>
        </p:txBody>
      </p:sp>
      <p:sp>
        <p:nvSpPr>
          <p:cNvPr id="117777" name="Text Box 20"/>
          <p:cNvSpPr txBox="1">
            <a:spLocks noChangeArrowheads="1"/>
          </p:cNvSpPr>
          <p:nvPr/>
        </p:nvSpPr>
        <p:spPr bwMode="auto">
          <a:xfrm rot="-5400000">
            <a:off x="7102475" y="4789136"/>
            <a:ext cx="3352800" cy="480131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Courtesy of J-M Coindre &amp; F Chibon, Bordeaux, France (Fresch Sarcoma Group)</a:t>
            </a:r>
            <a:endParaRPr lang="en-US" altLang="en-US" sz="1400" b="1">
              <a:solidFill>
                <a:srgbClr val="5F5F5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60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Image 7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91"/>
          <a:stretch>
            <a:fillRect/>
          </a:stretch>
        </p:blipFill>
        <p:spPr bwMode="auto">
          <a:xfrm>
            <a:off x="3803652" y="2349502"/>
            <a:ext cx="4595813" cy="36718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475166" y="4872040"/>
            <a:ext cx="1633537" cy="5016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defRPr/>
            </a:pPr>
            <a:endParaRPr lang="fr-FR" sz="1200" b="1" dirty="0">
              <a:solidFill>
                <a:srgbClr val="AAAAFF">
                  <a:lumMod val="25000"/>
                </a:srgbClr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eaLnBrk="0" hangingPunct="0">
              <a:defRPr/>
            </a:pPr>
            <a:r>
              <a:rPr lang="en-GB" sz="1600" b="1" dirty="0">
                <a:solidFill>
                  <a:srgbClr val="AAAAFF">
                    <a:lumMod val="25000"/>
                  </a:srgbClr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n=32</a:t>
            </a:r>
            <a:r>
              <a:rPr lang="fr-FR" sz="1200" b="1" dirty="0">
                <a:solidFill>
                  <a:srgbClr val="AAAAFF">
                    <a:lumMod val="25000"/>
                  </a:srgbClr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   </a:t>
            </a:r>
            <a:r>
              <a:rPr lang="en-GB" sz="1600" b="1" dirty="0">
                <a:solidFill>
                  <a:srgbClr val="AAAAFF">
                    <a:lumMod val="25000"/>
                  </a:srgbClr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p=0.003</a:t>
            </a:r>
            <a:endParaRPr lang="en-GB" sz="6000" b="1" dirty="0">
              <a:solidFill>
                <a:srgbClr val="AAAAFF">
                  <a:lumMod val="25000"/>
                </a:srgbClr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19812" name="Picture 1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3" y="1958975"/>
            <a:ext cx="2354263" cy="4017963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19813" name="Line 1035"/>
          <p:cNvSpPr>
            <a:spLocks noChangeShapeType="1"/>
          </p:cNvSpPr>
          <p:nvPr/>
        </p:nvSpPr>
        <p:spPr bwMode="auto">
          <a:xfrm rot="-5400000">
            <a:off x="1447800" y="2943224"/>
            <a:ext cx="0" cy="2457451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19814" name="Picture 10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2767015"/>
            <a:ext cx="15875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5" name="Picture 10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8" y="4778376"/>
            <a:ext cx="16033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6" name="Text Box 1038"/>
          <p:cNvSpPr txBox="1">
            <a:spLocks noChangeArrowheads="1"/>
          </p:cNvSpPr>
          <p:nvPr/>
        </p:nvSpPr>
        <p:spPr bwMode="auto">
          <a:xfrm rot="-5400000">
            <a:off x="1695271" y="3949978"/>
            <a:ext cx="2440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b="1">
                <a:solidFill>
                  <a:srgbClr val="FFFFFF"/>
                </a:solidFill>
                <a:latin typeface="Calibri" pitchFamily="34" charset="0"/>
              </a:rPr>
              <a:t>Metastasis free survival</a:t>
            </a:r>
            <a:endParaRPr lang="fr-FR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9817" name="AutoShape 1039"/>
          <p:cNvSpPr>
            <a:spLocks noChangeArrowheads="1"/>
          </p:cNvSpPr>
          <p:nvPr/>
        </p:nvSpPr>
        <p:spPr bwMode="auto">
          <a:xfrm>
            <a:off x="2568577" y="333375"/>
            <a:ext cx="4516439" cy="11049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0000"/>
              </a:gs>
              <a:gs pos="50000">
                <a:srgbClr val="336699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000" b="1">
                <a:solidFill>
                  <a:srgbClr val="FFCC00"/>
                </a:solidFill>
                <a:latin typeface="Calibri" pitchFamily="34" charset="0"/>
              </a:rPr>
              <a:t>CINSARC and GIST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000" b="1" i="1">
                <a:solidFill>
                  <a:srgbClr val="FFFFFF"/>
                </a:solidFill>
                <a:latin typeface="Calibri" pitchFamily="34" charset="0"/>
              </a:rPr>
              <a:t>In-silico</a:t>
            </a:r>
            <a:r>
              <a:rPr lang="fr-FR" altLang="en-US" sz="2000" b="1">
                <a:solidFill>
                  <a:srgbClr val="FFFFFF"/>
                </a:solidFill>
                <a:latin typeface="Calibri" pitchFamily="34" charset="0"/>
              </a:rPr>
              <a:t> study of 32 GISTs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400" b="1">
                <a:solidFill>
                  <a:srgbClr val="FFFFFF"/>
                </a:solidFill>
                <a:latin typeface="Calibri" pitchFamily="34" charset="0"/>
              </a:rPr>
              <a:t>(Yamaguchi </a:t>
            </a:r>
            <a:r>
              <a:rPr lang="fr-FR" altLang="en-US" sz="1400" b="1" i="1">
                <a:solidFill>
                  <a:srgbClr val="FFFFFF"/>
                </a:solidFill>
                <a:latin typeface="Calibri" pitchFamily="34" charset="0"/>
              </a:rPr>
              <a:t>et al</a:t>
            </a:r>
            <a:r>
              <a:rPr lang="fr-FR" altLang="en-US" sz="1400" b="1">
                <a:solidFill>
                  <a:srgbClr val="FFFFFF"/>
                </a:solidFill>
                <a:latin typeface="Calibri" pitchFamily="34" charset="0"/>
              </a:rPr>
              <a:t> 2008)</a:t>
            </a:r>
          </a:p>
        </p:txBody>
      </p:sp>
      <p:sp>
        <p:nvSpPr>
          <p:cNvPr id="119818" name="Rectangle 11"/>
          <p:cNvSpPr>
            <a:spLocks noChangeArrowheads="1"/>
          </p:cNvSpPr>
          <p:nvPr/>
        </p:nvSpPr>
        <p:spPr bwMode="auto">
          <a:xfrm>
            <a:off x="5916615" y="4419601"/>
            <a:ext cx="641351" cy="21590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rgbClr val="FF0000"/>
                </a:solidFill>
                <a:latin typeface="Calibri" pitchFamily="34" charset="0"/>
              </a:rPr>
              <a:t>n=16</a:t>
            </a:r>
          </a:p>
        </p:txBody>
      </p:sp>
      <p:sp>
        <p:nvSpPr>
          <p:cNvPr id="119819" name="Rectangle 12"/>
          <p:cNvSpPr>
            <a:spLocks noChangeArrowheads="1"/>
          </p:cNvSpPr>
          <p:nvPr/>
        </p:nvSpPr>
        <p:spPr bwMode="auto">
          <a:xfrm>
            <a:off x="6877052" y="2373313"/>
            <a:ext cx="639763" cy="215900"/>
          </a:xfrm>
          <a:prstGeom prst="rect">
            <a:avLst/>
          </a:prstGeom>
          <a:solidFill>
            <a:schemeClr val="tx1"/>
          </a:solidFill>
          <a:ln w="9525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rgbClr val="003399"/>
                </a:solidFill>
                <a:latin typeface="Calibri" pitchFamily="34" charset="0"/>
              </a:rPr>
              <a:t>n=16</a:t>
            </a:r>
          </a:p>
        </p:txBody>
      </p:sp>
      <p:sp>
        <p:nvSpPr>
          <p:cNvPr id="119820" name="Text Box 12"/>
          <p:cNvSpPr txBox="1">
            <a:spLocks noChangeArrowheads="1"/>
          </p:cNvSpPr>
          <p:nvPr/>
        </p:nvSpPr>
        <p:spPr bwMode="auto">
          <a:xfrm>
            <a:off x="5715000" y="6257220"/>
            <a:ext cx="3352800" cy="480131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Courtesy of J-M Coindre &amp; F Chibon, Bordeaux, France (Fresch Sarcoma Group)</a:t>
            </a:r>
            <a:endParaRPr lang="en-US" altLang="en-US" sz="1400" b="1">
              <a:solidFill>
                <a:srgbClr val="5F5F5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182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2543175" y="323851"/>
            <a:ext cx="457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1"/>
                </a:solidFill>
                <a:latin typeface="Arial" charset="0"/>
              </a:rPr>
              <a:t>GIST (n=42)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2555875" y="6203951"/>
            <a:ext cx="457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</a:rPr>
              <a:t>LMS (n=30)</a:t>
            </a:r>
          </a:p>
        </p:txBody>
      </p:sp>
      <p:pic>
        <p:nvPicPr>
          <p:cNvPr id="120836" name="Picture 4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467600" cy="52006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0469" name="Group 5"/>
          <p:cNvGrpSpPr>
            <a:grpSpLocks/>
          </p:cNvGrpSpPr>
          <p:nvPr/>
        </p:nvGrpSpPr>
        <p:grpSpPr bwMode="auto">
          <a:xfrm>
            <a:off x="1524000" y="2209800"/>
            <a:ext cx="6553200" cy="1143000"/>
            <a:chOff x="960" y="1392"/>
            <a:chExt cx="4128" cy="720"/>
          </a:xfrm>
        </p:grpSpPr>
        <p:sp>
          <p:nvSpPr>
            <p:cNvPr id="120839" name="Rectangle 6"/>
            <p:cNvSpPr>
              <a:spLocks noChangeArrowheads="1"/>
            </p:cNvSpPr>
            <p:nvPr/>
          </p:nvSpPr>
          <p:spPr bwMode="auto">
            <a:xfrm>
              <a:off x="4992" y="1392"/>
              <a:ext cx="96" cy="72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20840" name="Rectangle 7"/>
            <p:cNvSpPr>
              <a:spLocks noChangeArrowheads="1"/>
            </p:cNvSpPr>
            <p:nvPr/>
          </p:nvSpPr>
          <p:spPr bwMode="auto">
            <a:xfrm>
              <a:off x="960" y="1392"/>
              <a:ext cx="240" cy="72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20841" name="Rectangle 8"/>
            <p:cNvSpPr>
              <a:spLocks noChangeArrowheads="1"/>
            </p:cNvSpPr>
            <p:nvPr/>
          </p:nvSpPr>
          <p:spPr bwMode="auto">
            <a:xfrm>
              <a:off x="3840" y="1392"/>
              <a:ext cx="144" cy="72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20842" name="Rectangle 9"/>
            <p:cNvSpPr>
              <a:spLocks noChangeArrowheads="1"/>
            </p:cNvSpPr>
            <p:nvPr/>
          </p:nvSpPr>
          <p:spPr bwMode="auto">
            <a:xfrm>
              <a:off x="3984" y="1392"/>
              <a:ext cx="144" cy="72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120838" name="Text Box 10"/>
          <p:cNvSpPr txBox="1">
            <a:spLocks noChangeArrowheads="1"/>
          </p:cNvSpPr>
          <p:nvPr/>
        </p:nvSpPr>
        <p:spPr bwMode="auto">
          <a:xfrm rot="-5400000">
            <a:off x="7128669" y="4847984"/>
            <a:ext cx="3581400" cy="286232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Ylipää A, et al.</a:t>
            </a: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  <a:cs typeface="Arial" charset="0"/>
              </a:rPr>
              <a:t> Cancer 2011 117(2)380-9, 2011</a:t>
            </a:r>
          </a:p>
        </p:txBody>
      </p:sp>
    </p:spTree>
    <p:extLst>
      <p:ext uri="{BB962C8B-B14F-4D97-AF65-F5344CB8AC3E}">
        <p14:creationId xmlns:p14="http://schemas.microsoft.com/office/powerpoint/2010/main" val="222899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21859" name="Picture 3" descr="Fig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620000" cy="62420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1492" name="Rectangle 4"/>
          <p:cNvSpPr>
            <a:spLocks noChangeArrowheads="1"/>
          </p:cNvSpPr>
          <p:nvPr/>
        </p:nvSpPr>
        <p:spPr bwMode="auto">
          <a:xfrm>
            <a:off x="838200" y="795338"/>
            <a:ext cx="228600" cy="5715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831493" name="Rectangle 5"/>
          <p:cNvSpPr>
            <a:spLocks noChangeArrowheads="1"/>
          </p:cNvSpPr>
          <p:nvPr/>
        </p:nvSpPr>
        <p:spPr bwMode="auto">
          <a:xfrm>
            <a:off x="1066800" y="3548063"/>
            <a:ext cx="457200" cy="29718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</a:endParaRPr>
          </a:p>
        </p:txBody>
      </p:sp>
      <p:sp>
        <p:nvSpPr>
          <p:cNvPr id="831494" name="Rectangle 6"/>
          <p:cNvSpPr>
            <a:spLocks noChangeArrowheads="1"/>
          </p:cNvSpPr>
          <p:nvPr/>
        </p:nvSpPr>
        <p:spPr bwMode="auto">
          <a:xfrm>
            <a:off x="3962400" y="2438402"/>
            <a:ext cx="609600" cy="4062413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831495" name="Rectangle 7"/>
          <p:cNvSpPr>
            <a:spLocks noChangeArrowheads="1"/>
          </p:cNvSpPr>
          <p:nvPr/>
        </p:nvSpPr>
        <p:spPr bwMode="auto">
          <a:xfrm>
            <a:off x="2895600" y="5072063"/>
            <a:ext cx="533400" cy="14478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800000"/>
              </a:solidFill>
            </a:endParaRPr>
          </a:p>
        </p:txBody>
      </p:sp>
      <p:sp>
        <p:nvSpPr>
          <p:cNvPr id="831496" name="Rectangle 8"/>
          <p:cNvSpPr>
            <a:spLocks noChangeArrowheads="1"/>
          </p:cNvSpPr>
          <p:nvPr/>
        </p:nvSpPr>
        <p:spPr bwMode="auto">
          <a:xfrm>
            <a:off x="4572000" y="3533775"/>
            <a:ext cx="533400" cy="29718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831497" name="Rectangle 9"/>
          <p:cNvSpPr>
            <a:spLocks noChangeArrowheads="1"/>
          </p:cNvSpPr>
          <p:nvPr/>
        </p:nvSpPr>
        <p:spPr bwMode="auto">
          <a:xfrm>
            <a:off x="5619749" y="795338"/>
            <a:ext cx="323851" cy="5715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121866" name="Text Box 10"/>
          <p:cNvSpPr txBox="1">
            <a:spLocks noChangeArrowheads="1"/>
          </p:cNvSpPr>
          <p:nvPr/>
        </p:nvSpPr>
        <p:spPr bwMode="auto">
          <a:xfrm rot="-5400000">
            <a:off x="7128669" y="4847984"/>
            <a:ext cx="3581400" cy="286232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Ylipää A, et al.</a:t>
            </a: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  <a:cs typeface="Arial" charset="0"/>
              </a:rPr>
              <a:t> Cancer 2011 117(2)380-9, 2011</a:t>
            </a:r>
          </a:p>
        </p:txBody>
      </p:sp>
    </p:spTree>
    <p:extLst>
      <p:ext uri="{BB962C8B-B14F-4D97-AF65-F5344CB8AC3E}">
        <p14:creationId xmlns:p14="http://schemas.microsoft.com/office/powerpoint/2010/main" val="7480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1492" grpId="0" animBg="1"/>
      <p:bldP spid="831493" grpId="0" animBg="1"/>
      <p:bldP spid="831494" grpId="0" animBg="1"/>
      <p:bldP spid="831495" grpId="0" animBg="1"/>
      <p:bldP spid="831496" grpId="0" animBg="1"/>
      <p:bldP spid="831497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514" name="Picture 2" descr="Fig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2" y="457202"/>
            <a:ext cx="7734300" cy="170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2515" name="Picture 3" descr="Fig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2514600"/>
            <a:ext cx="41148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4" name="Text Box 4"/>
          <p:cNvSpPr txBox="1">
            <a:spLocks noChangeArrowheads="1"/>
          </p:cNvSpPr>
          <p:nvPr/>
        </p:nvSpPr>
        <p:spPr bwMode="auto">
          <a:xfrm rot="-5400000">
            <a:off x="7120732" y="4771784"/>
            <a:ext cx="3581400" cy="286232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Ylipää A, et al.</a:t>
            </a: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  <a:cs typeface="Arial" charset="0"/>
              </a:rPr>
              <a:t> Cancer 2011 117(2)380-9, 2011</a:t>
            </a:r>
          </a:p>
        </p:txBody>
      </p:sp>
    </p:spTree>
    <p:extLst>
      <p:ext uri="{BB962C8B-B14F-4D97-AF65-F5344CB8AC3E}">
        <p14:creationId xmlns:p14="http://schemas.microsoft.com/office/powerpoint/2010/main" val="147837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04800"/>
            <a:ext cx="7543800" cy="1028700"/>
          </a:xfrm>
        </p:spPr>
        <p:txBody>
          <a:bodyPr/>
          <a:lstStyle/>
          <a:p>
            <a:pPr eaLnBrk="1" hangingPunct="1"/>
            <a:r>
              <a:rPr lang="fr-FR" altLang="en-US" sz="3600" b="1" i="1" smtClean="0">
                <a:solidFill>
                  <a:schemeClr val="bg2"/>
                </a:solidFill>
                <a:latin typeface="Calibri" pitchFamily="34" charset="0"/>
              </a:rPr>
              <a:t>GIST and molecular signature</a:t>
            </a:r>
            <a:r>
              <a:rPr lang="fr-FR" altLang="en-US" sz="3600" b="1" smtClean="0">
                <a:solidFill>
                  <a:schemeClr val="bg2"/>
                </a:solidFill>
                <a:latin typeface="Calibri" pitchFamily="34" charset="0"/>
              </a:rPr>
              <a:t> </a:t>
            </a:r>
            <a:br>
              <a:rPr lang="fr-FR" altLang="en-US" sz="3600" b="1" smtClean="0">
                <a:solidFill>
                  <a:schemeClr val="bg2"/>
                </a:solidFill>
                <a:latin typeface="Calibri" pitchFamily="34" charset="0"/>
              </a:rPr>
            </a:br>
            <a:r>
              <a:rPr lang="fr-FR" altLang="en-US" sz="3600" b="1" smtClean="0">
                <a:solidFill>
                  <a:schemeClr val="bg2"/>
                </a:solidFill>
                <a:latin typeface="Calibri" pitchFamily="34" charset="0"/>
              </a:rPr>
              <a:t>(</a:t>
            </a:r>
            <a:r>
              <a:rPr lang="fr-FR" altLang="en-US" sz="2800" b="1" smtClean="0">
                <a:solidFill>
                  <a:schemeClr val="bg2"/>
                </a:solidFill>
                <a:latin typeface="Calibri" pitchFamily="34" charset="0"/>
              </a:rPr>
              <a:t>Lagarde et al. Clin Cancer Res 2012;18: 826-838</a:t>
            </a:r>
            <a:r>
              <a:rPr lang="fr-FR" altLang="en-US" sz="3600" b="1" smtClean="0">
                <a:solidFill>
                  <a:schemeClr val="bg2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4165" y="2565402"/>
            <a:ext cx="3775075" cy="3240088"/>
          </a:xfrm>
        </p:spPr>
        <p:txBody>
          <a:bodyPr/>
          <a:lstStyle/>
          <a:p>
            <a:pPr marL="0" indent="0" eaLnBrk="1" hangingPunct="1"/>
            <a:r>
              <a:rPr lang="fr-FR" altLang="en-US" sz="2400" b="1" smtClean="0">
                <a:solidFill>
                  <a:schemeClr val="bg2"/>
                </a:solidFill>
                <a:latin typeface="Calibri" pitchFamily="34" charset="0"/>
              </a:rPr>
              <a:t> 67 patients </a:t>
            </a:r>
            <a:br>
              <a:rPr lang="fr-FR" altLang="en-US" sz="2400" b="1" smtClean="0">
                <a:solidFill>
                  <a:schemeClr val="bg2"/>
                </a:solidFill>
                <a:latin typeface="Calibri" pitchFamily="34" charset="0"/>
              </a:rPr>
            </a:br>
            <a:r>
              <a:rPr lang="fr-FR" altLang="en-US" sz="2400" b="1" smtClean="0">
                <a:solidFill>
                  <a:schemeClr val="bg2"/>
                </a:solidFill>
                <a:latin typeface="Calibri" pitchFamily="34" charset="0"/>
              </a:rPr>
              <a:t> (Leuven + Bordeaux)</a:t>
            </a:r>
          </a:p>
          <a:p>
            <a:pPr marL="0" indent="0" eaLnBrk="1" hangingPunct="1"/>
            <a:r>
              <a:rPr lang="fr-FR" altLang="en-US" sz="2400" b="1" smtClean="0">
                <a:solidFill>
                  <a:schemeClr val="bg2"/>
                </a:solidFill>
                <a:latin typeface="Calibri" pitchFamily="34" charset="0"/>
              </a:rPr>
              <a:t> Localised GIST  </a:t>
            </a:r>
          </a:p>
          <a:p>
            <a:pPr marL="0" indent="0" eaLnBrk="1" hangingPunct="1"/>
            <a:r>
              <a:rPr lang="fr-FR" altLang="en-US" sz="2400" b="1" smtClean="0">
                <a:solidFill>
                  <a:schemeClr val="bg2"/>
                </a:solidFill>
                <a:latin typeface="Calibri" pitchFamily="34" charset="0"/>
              </a:rPr>
              <a:t> No adjuvant treatment</a:t>
            </a:r>
          </a:p>
          <a:p>
            <a:pPr marL="0" indent="0" eaLnBrk="1" hangingPunct="1"/>
            <a:r>
              <a:rPr lang="fr-FR" altLang="en-US" sz="2400" b="1" smtClean="0">
                <a:solidFill>
                  <a:schemeClr val="bg2"/>
                </a:solidFill>
                <a:latin typeface="Calibri" pitchFamily="34" charset="0"/>
              </a:rPr>
              <a:t> Frozen tissue from primary</a:t>
            </a:r>
          </a:p>
          <a:p>
            <a:pPr marL="0" indent="0" eaLnBrk="1" hangingPunct="1"/>
            <a:r>
              <a:rPr lang="fr-FR" altLang="en-US" sz="2400" b="1" smtClean="0">
                <a:solidFill>
                  <a:schemeClr val="bg2"/>
                </a:solidFill>
                <a:latin typeface="Calibri" pitchFamily="34" charset="0"/>
              </a:rPr>
              <a:t> Miettinen classification</a:t>
            </a:r>
          </a:p>
          <a:p>
            <a:pPr marL="0" indent="0" eaLnBrk="1" hangingPunct="1"/>
            <a:r>
              <a:rPr lang="fr-FR" altLang="en-US" sz="2400" b="1" smtClean="0">
                <a:solidFill>
                  <a:schemeClr val="bg2"/>
                </a:solidFill>
                <a:latin typeface="Calibri" pitchFamily="34" charset="0"/>
              </a:rPr>
              <a:t> Follow-up</a:t>
            </a:r>
          </a:p>
          <a:p>
            <a:pPr marL="0" indent="0" eaLnBrk="1" hangingPunct="1">
              <a:buFont typeface="Symbol" pitchFamily="18" charset="2"/>
              <a:buChar char="·"/>
            </a:pPr>
            <a:endParaRPr lang="fr-FR" altLang="en-US" sz="2400" b="1" smtClean="0">
              <a:solidFill>
                <a:schemeClr val="bg2"/>
              </a:solidFill>
              <a:latin typeface="Calibri" pitchFamily="34" charset="0"/>
            </a:endParaRPr>
          </a:p>
        </p:txBody>
      </p:sp>
      <p:grpSp>
        <p:nvGrpSpPr>
          <p:cNvPr id="2" name="Groupe 12"/>
          <p:cNvGrpSpPr>
            <a:grpSpLocks/>
          </p:cNvGrpSpPr>
          <p:nvPr/>
        </p:nvGrpSpPr>
        <p:grpSpPr bwMode="auto">
          <a:xfrm>
            <a:off x="3733801" y="1295401"/>
            <a:ext cx="5248275" cy="4757738"/>
            <a:chOff x="4999484" y="1887215"/>
            <a:chExt cx="5105157" cy="4300860"/>
          </a:xfrm>
        </p:grpSpPr>
        <p:pic>
          <p:nvPicPr>
            <p:cNvPr id="790533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99484" y="2705196"/>
              <a:ext cx="5105157" cy="34828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11" name="Text Box 12"/>
            <p:cNvSpPr txBox="1">
              <a:spLocks noChangeArrowheads="1"/>
            </p:cNvSpPr>
            <p:nvPr/>
          </p:nvSpPr>
          <p:spPr bwMode="auto">
            <a:xfrm>
              <a:off x="6511926" y="1887215"/>
              <a:ext cx="2232055" cy="417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fr-FR" altLang="en-US" sz="2400">
                  <a:solidFill>
                    <a:srgbClr val="FFFFFF"/>
                  </a:solidFill>
                  <a:latin typeface="Arial" charset="0"/>
                </a:rPr>
                <a:t>CINSARC</a:t>
              </a:r>
            </a:p>
          </p:txBody>
        </p:sp>
      </p:grpSp>
      <p:sp>
        <p:nvSpPr>
          <p:cNvPr id="123909" name="Text Box 7"/>
          <p:cNvSpPr txBox="1">
            <a:spLocks noChangeArrowheads="1"/>
          </p:cNvSpPr>
          <p:nvPr/>
        </p:nvSpPr>
        <p:spPr bwMode="auto">
          <a:xfrm>
            <a:off x="5638800" y="6301670"/>
            <a:ext cx="3429000" cy="480131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Courtesy of J-M Coindre &amp; F Chibon, Bordeaux, France (Fresch Sarcoma Group)</a:t>
            </a:r>
            <a:endParaRPr lang="en-US" altLang="en-US" sz="1400" b="1">
              <a:solidFill>
                <a:srgbClr val="5F5F5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18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9"/>
          <p:cNvGrpSpPr>
            <a:grpSpLocks/>
          </p:cNvGrpSpPr>
          <p:nvPr/>
        </p:nvGrpSpPr>
        <p:grpSpPr bwMode="auto">
          <a:xfrm>
            <a:off x="666751" y="1592265"/>
            <a:ext cx="7804151" cy="4860925"/>
            <a:chOff x="750888" y="1591965"/>
            <a:chExt cx="8778875" cy="4861371"/>
          </a:xfrm>
        </p:grpSpPr>
        <p:grpSp>
          <p:nvGrpSpPr>
            <p:cNvPr id="128006" name="Groupe 1"/>
            <p:cNvGrpSpPr>
              <a:grpSpLocks/>
            </p:cNvGrpSpPr>
            <p:nvPr/>
          </p:nvGrpSpPr>
          <p:grpSpPr bwMode="auto">
            <a:xfrm>
              <a:off x="860425" y="2286595"/>
              <a:ext cx="4337050" cy="4022725"/>
              <a:chOff x="1142976" y="882994"/>
              <a:chExt cx="3460911" cy="3188948"/>
            </a:xfrm>
          </p:grpSpPr>
          <p:pic>
            <p:nvPicPr>
              <p:cNvPr id="128018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2976" y="882994"/>
                <a:ext cx="3460911" cy="760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8019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2976" y="1714488"/>
                <a:ext cx="3460911" cy="760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8020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2976" y="2526093"/>
                <a:ext cx="3460911" cy="760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8021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2976" y="3311911"/>
                <a:ext cx="3460911" cy="760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8007" name="ZoneTexte 7"/>
            <p:cNvSpPr txBox="1">
              <a:spLocks noChangeArrowheads="1"/>
            </p:cNvSpPr>
            <p:nvPr/>
          </p:nvSpPr>
          <p:spPr bwMode="auto">
            <a:xfrm>
              <a:off x="1022326" y="1591965"/>
              <a:ext cx="3477248" cy="400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2000" b="1">
                  <a:solidFill>
                    <a:srgbClr val="FFFFFF"/>
                  </a:solidFill>
                  <a:latin typeface="Calibri" pitchFamily="34" charset="0"/>
                </a:rPr>
                <a:t>GI = Alt² / nb of altered chr.</a:t>
              </a:r>
            </a:p>
          </p:txBody>
        </p:sp>
        <p:grpSp>
          <p:nvGrpSpPr>
            <p:cNvPr id="128008" name="Groupe 25"/>
            <p:cNvGrpSpPr>
              <a:grpSpLocks/>
            </p:cNvGrpSpPr>
            <p:nvPr/>
          </p:nvGrpSpPr>
          <p:grpSpPr bwMode="auto">
            <a:xfrm>
              <a:off x="750888" y="2190507"/>
              <a:ext cx="8778875" cy="4262829"/>
              <a:chOff x="328613" y="1058471"/>
              <a:chExt cx="7802471" cy="4262829"/>
            </a:xfrm>
          </p:grpSpPr>
          <p:pic>
            <p:nvPicPr>
              <p:cNvPr id="128011" name="Image 2" descr="D:\Fred\ARTICLES\ARTICLES PUCES SARC\GIST CINSARC 2010\Analyses.07.05.2010\60GIST_dfs_stratCGH.tiff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0125" y="1681162"/>
                <a:ext cx="3320959" cy="2976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 bwMode="auto">
              <a:xfrm>
                <a:off x="328613" y="1058471"/>
                <a:ext cx="4048842" cy="2109982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fr-FR" altLang="en-US" sz="1800" b="1" smtClean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339724" y="3209731"/>
                <a:ext cx="4048841" cy="2111569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fr-FR" altLang="en-US" sz="1800" b="1" smtClean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16" name="Connecteur droit avec flèche 15"/>
              <p:cNvCxnSpPr>
                <a:stCxn id="14" idx="3"/>
              </p:cNvCxnSpPr>
              <p:nvPr/>
            </p:nvCxnSpPr>
            <p:spPr bwMode="auto">
              <a:xfrm flipV="1">
                <a:off x="4377455" y="1990419"/>
                <a:ext cx="1433204" cy="123836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avec flèche 16"/>
              <p:cNvCxnSpPr>
                <a:stCxn id="15" idx="3"/>
              </p:cNvCxnSpPr>
              <p:nvPr/>
            </p:nvCxnSpPr>
            <p:spPr bwMode="auto">
              <a:xfrm flipV="1">
                <a:off x="4401262" y="3500270"/>
                <a:ext cx="1357021" cy="765245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016" name="ZoneTexte 17"/>
              <p:cNvSpPr txBox="1">
                <a:spLocks noChangeArrowheads="1"/>
              </p:cNvSpPr>
              <p:nvPr/>
            </p:nvSpPr>
            <p:spPr bwMode="auto">
              <a:xfrm>
                <a:off x="7253482" y="2548161"/>
                <a:ext cx="795767" cy="400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n-US" sz="2000" b="1">
                    <a:solidFill>
                      <a:srgbClr val="0000FF"/>
                    </a:solidFill>
                    <a:latin typeface="Calibri" pitchFamily="34" charset="0"/>
                  </a:rPr>
                  <a:t>DFS</a:t>
                </a:r>
              </a:p>
            </p:txBody>
          </p:sp>
          <p:sp>
            <p:nvSpPr>
              <p:cNvPr id="128017" name="ZoneTexte 18"/>
              <p:cNvSpPr txBox="1">
                <a:spLocks noChangeArrowheads="1"/>
              </p:cNvSpPr>
              <p:nvPr/>
            </p:nvSpPr>
            <p:spPr bwMode="auto">
              <a:xfrm>
                <a:off x="5148367" y="3913188"/>
                <a:ext cx="1100530" cy="4309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n-US" sz="1100" b="1">
                    <a:solidFill>
                      <a:srgbClr val="000000"/>
                    </a:solidFill>
                    <a:latin typeface="Calibri" pitchFamily="34" charset="0"/>
                  </a:rPr>
                  <a:t>n = 66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n-US" sz="1100" b="1">
                    <a:solidFill>
                      <a:srgbClr val="000000"/>
                    </a:solidFill>
                    <a:latin typeface="Calibri" pitchFamily="34" charset="0"/>
                  </a:rPr>
                  <a:t>p = 8.9 x 10</a:t>
                </a:r>
                <a:r>
                  <a:rPr lang="fr-FR" altLang="en-US" sz="1100" b="1" baseline="30000">
                    <a:solidFill>
                      <a:srgbClr val="000000"/>
                    </a:solidFill>
                    <a:latin typeface="Calibri" pitchFamily="34" charset="0"/>
                  </a:rPr>
                  <a:t>-10</a:t>
                </a:r>
              </a:p>
            </p:txBody>
          </p:sp>
        </p:grpSp>
        <p:sp>
          <p:nvSpPr>
            <p:cNvPr id="128009" name="ZoneTexte 10"/>
            <p:cNvSpPr txBox="1">
              <a:spLocks noChangeArrowheads="1"/>
            </p:cNvSpPr>
            <p:nvPr/>
          </p:nvSpPr>
          <p:spPr bwMode="auto">
            <a:xfrm>
              <a:off x="7567195" y="3124043"/>
              <a:ext cx="696402" cy="307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400" b="1">
                  <a:solidFill>
                    <a:srgbClr val="0000FF"/>
                  </a:solidFill>
                  <a:latin typeface="Calibri" pitchFamily="34" charset="0"/>
                </a:rPr>
                <a:t>GI&lt;10</a:t>
              </a:r>
            </a:p>
          </p:txBody>
        </p:sp>
        <p:sp>
          <p:nvSpPr>
            <p:cNvPr id="128010" name="ZoneTexte 11"/>
            <p:cNvSpPr txBox="1">
              <a:spLocks noChangeArrowheads="1"/>
            </p:cNvSpPr>
            <p:nvPr/>
          </p:nvSpPr>
          <p:spPr bwMode="auto">
            <a:xfrm>
              <a:off x="7640412" y="4419562"/>
              <a:ext cx="696402" cy="307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400" b="1">
                  <a:solidFill>
                    <a:srgbClr val="0000FF"/>
                  </a:solidFill>
                  <a:latin typeface="Calibri" pitchFamily="34" charset="0"/>
                </a:rPr>
                <a:t>GI&gt;10</a:t>
              </a:r>
            </a:p>
          </p:txBody>
        </p:sp>
      </p:grpSp>
      <p:sp>
        <p:nvSpPr>
          <p:cNvPr id="128003" name="ZoneTexte 4"/>
          <p:cNvSpPr txBox="1">
            <a:spLocks noChangeArrowheads="1"/>
          </p:cNvSpPr>
          <p:nvPr/>
        </p:nvSpPr>
        <p:spPr bwMode="auto">
          <a:xfrm>
            <a:off x="644527" y="158752"/>
            <a:ext cx="78549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1E629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000000"/>
                </a:solidFill>
                <a:latin typeface="Calibri" pitchFamily="34" charset="0"/>
              </a:rPr>
              <a:t>Genomic Index (GI) is a prognostic factor in GIST…</a:t>
            </a:r>
          </a:p>
        </p:txBody>
      </p:sp>
      <p:sp>
        <p:nvSpPr>
          <p:cNvPr id="128004" name="Rectangle 3"/>
          <p:cNvSpPr txBox="1">
            <a:spLocks noChangeArrowheads="1"/>
          </p:cNvSpPr>
          <p:nvPr/>
        </p:nvSpPr>
        <p:spPr bwMode="auto">
          <a:xfrm>
            <a:off x="4829176" y="1052513"/>
            <a:ext cx="4159251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en-US" sz="2000" b="1">
                <a:solidFill>
                  <a:srgbClr val="FFFFFF"/>
                </a:solidFill>
                <a:latin typeface="Calibri" pitchFamily="34" charset="0"/>
              </a:rPr>
              <a:t> Frozen tissue is rarely available</a:t>
            </a:r>
          </a:p>
          <a:p>
            <a:r>
              <a:rPr lang="fr-FR" altLang="en-US" sz="2000" b="1">
                <a:solidFill>
                  <a:srgbClr val="FFFFFF"/>
                </a:solidFill>
                <a:latin typeface="Calibri" pitchFamily="34" charset="0"/>
              </a:rPr>
              <a:t> Method applicable on paraffin tissue ?</a:t>
            </a:r>
          </a:p>
          <a:p>
            <a:r>
              <a:rPr lang="fr-FR" altLang="en-US" sz="2000" b="1">
                <a:solidFill>
                  <a:srgbClr val="FFFFFF"/>
                </a:solidFill>
                <a:latin typeface="Calibri" pitchFamily="34" charset="0"/>
              </a:rPr>
              <a:t> Genomic Index (GI) on CGH</a:t>
            </a:r>
          </a:p>
        </p:txBody>
      </p:sp>
      <p:sp>
        <p:nvSpPr>
          <p:cNvPr id="128005" name="Text Box 21"/>
          <p:cNvSpPr txBox="1">
            <a:spLocks noChangeArrowheads="1"/>
          </p:cNvSpPr>
          <p:nvPr/>
        </p:nvSpPr>
        <p:spPr bwMode="auto">
          <a:xfrm>
            <a:off x="5715000" y="6217533"/>
            <a:ext cx="3352800" cy="480131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Courtesy of J-M Coindre &amp; F Chibon, Bordeaux, France (Fresch Sarcoma Group)</a:t>
            </a:r>
            <a:endParaRPr lang="en-US" altLang="en-US" sz="1400" b="1">
              <a:solidFill>
                <a:srgbClr val="5F5F5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83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3"/>
          <p:cNvSpPr>
            <a:spLocks noChangeArrowheads="1"/>
          </p:cNvSpPr>
          <p:nvPr/>
        </p:nvSpPr>
        <p:spPr bwMode="auto">
          <a:xfrm>
            <a:off x="-11110" y="-33803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28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29027" name="Rectangle 4"/>
          <p:cNvSpPr>
            <a:spLocks noChangeArrowheads="1"/>
          </p:cNvSpPr>
          <p:nvPr/>
        </p:nvSpPr>
        <p:spPr bwMode="auto">
          <a:xfrm>
            <a:off x="0" y="2051459"/>
            <a:ext cx="11368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ea typeface="Calibri" pitchFamily="34" charset="0"/>
              <a:cs typeface="Arial" charset="0"/>
            </a:endParaRPr>
          </a:p>
        </p:txBody>
      </p:sp>
      <p:grpSp>
        <p:nvGrpSpPr>
          <p:cNvPr id="129028" name="Groupe 17"/>
          <p:cNvGrpSpPr>
            <a:grpSpLocks/>
          </p:cNvGrpSpPr>
          <p:nvPr/>
        </p:nvGrpSpPr>
        <p:grpSpPr bwMode="auto">
          <a:xfrm>
            <a:off x="176215" y="1557339"/>
            <a:ext cx="3173413" cy="3536950"/>
            <a:chOff x="176893" y="1556791"/>
            <a:chExt cx="3173246" cy="3537724"/>
          </a:xfrm>
        </p:grpSpPr>
        <p:pic>
          <p:nvPicPr>
            <p:cNvPr id="129041" name="Image 4" descr="60GIST_dfs_stratMiettinen3gr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93" y="2237015"/>
              <a:ext cx="3173246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042" name="ZoneTexte 10"/>
            <p:cNvSpPr txBox="1">
              <a:spLocks noChangeArrowheads="1"/>
            </p:cNvSpPr>
            <p:nvPr/>
          </p:nvSpPr>
          <p:spPr bwMode="auto">
            <a:xfrm>
              <a:off x="259439" y="1556791"/>
              <a:ext cx="3080874" cy="461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2400">
                  <a:solidFill>
                    <a:srgbClr val="FFFFFF"/>
                  </a:solidFill>
                  <a:latin typeface="Calibri" pitchFamily="34" charset="0"/>
                </a:rPr>
                <a:t>Miettinen classification</a:t>
              </a:r>
            </a:p>
          </p:txBody>
        </p:sp>
      </p:grpSp>
      <p:sp>
        <p:nvSpPr>
          <p:cNvPr id="14" name="Ellipse 13"/>
          <p:cNvSpPr/>
          <p:nvPr/>
        </p:nvSpPr>
        <p:spPr>
          <a:xfrm rot="1601213">
            <a:off x="179388" y="2417764"/>
            <a:ext cx="3186112" cy="11795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endParaRPr lang="fr-FR" altLang="en-US" sz="2800" b="1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654080" y="4735515"/>
            <a:ext cx="5202586" cy="1546225"/>
            <a:chOff x="4111769" y="4735290"/>
            <a:chExt cx="5850823" cy="1545771"/>
          </a:xfrm>
        </p:grpSpPr>
        <p:pic>
          <p:nvPicPr>
            <p:cNvPr id="12903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2254" y="4735290"/>
              <a:ext cx="4254093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3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2254" y="5595261"/>
              <a:ext cx="4260338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040" name="ZoneTexte 16"/>
            <p:cNvSpPr txBox="1">
              <a:spLocks noChangeArrowheads="1"/>
            </p:cNvSpPr>
            <p:nvPr/>
          </p:nvSpPr>
          <p:spPr bwMode="auto">
            <a:xfrm>
              <a:off x="4111769" y="4887645"/>
              <a:ext cx="1642869" cy="1199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fr-FR" altLang="en-US" sz="1800" b="1">
                  <a:solidFill>
                    <a:srgbClr val="FFFFFF"/>
                  </a:solidFill>
                  <a:latin typeface="Calibri" pitchFamily="34" charset="0"/>
                </a:rPr>
                <a:t>Frozen Tissue</a:t>
              </a:r>
            </a:p>
            <a:p>
              <a:pPr algn="r">
                <a:spcBef>
                  <a:spcPct val="0"/>
                </a:spcBef>
                <a:buFontTx/>
                <a:buNone/>
              </a:pPr>
              <a:endParaRPr lang="fr-FR" altLang="en-US" sz="1800" b="1">
                <a:solidFill>
                  <a:srgbClr val="FFFFFF"/>
                </a:solidFill>
                <a:latin typeface="Calibri" pitchFamily="34" charset="0"/>
              </a:endParaRPr>
            </a:p>
            <a:p>
              <a:pPr algn="r">
                <a:spcBef>
                  <a:spcPct val="0"/>
                </a:spcBef>
                <a:buFontTx/>
                <a:buNone/>
              </a:pPr>
              <a:endParaRPr lang="fr-FR" altLang="en-US" sz="1800" b="1">
                <a:solidFill>
                  <a:srgbClr val="FFFFFF"/>
                </a:solidFill>
                <a:latin typeface="Calibri" pitchFamily="34" charset="0"/>
              </a:endParaRPr>
            </a:p>
            <a:p>
              <a:pPr algn="r">
                <a:spcBef>
                  <a:spcPct val="0"/>
                </a:spcBef>
                <a:buFontTx/>
                <a:buNone/>
              </a:pPr>
              <a:r>
                <a:rPr lang="fr-FR" altLang="en-US" sz="1800" b="1">
                  <a:solidFill>
                    <a:srgbClr val="FFFFFF"/>
                  </a:solidFill>
                  <a:latin typeface="Calibri" pitchFamily="34" charset="0"/>
                </a:rPr>
                <a:t>FFPE bloc</a:t>
              </a:r>
            </a:p>
          </p:txBody>
        </p:sp>
      </p:grpSp>
      <p:sp>
        <p:nvSpPr>
          <p:cNvPr id="129031" name="Rectangle 2"/>
          <p:cNvSpPr txBox="1">
            <a:spLocks noChangeArrowheads="1"/>
          </p:cNvSpPr>
          <p:nvPr/>
        </p:nvSpPr>
        <p:spPr bwMode="auto">
          <a:xfrm>
            <a:off x="584200" y="74613"/>
            <a:ext cx="8229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800" b="1" i="1">
                <a:solidFill>
                  <a:srgbClr val="000000"/>
                </a:solidFill>
                <a:latin typeface="Calibri" pitchFamily="34" charset="0"/>
              </a:rPr>
              <a:t>GIST and molecular signature</a:t>
            </a:r>
            <a:r>
              <a:rPr lang="fr-FR" altLang="en-US" sz="2800" b="1">
                <a:solidFill>
                  <a:srgbClr val="000000"/>
                </a:solidFill>
                <a:latin typeface="Calibri" pitchFamily="34" charset="0"/>
              </a:rPr>
              <a:t> </a:t>
            </a:r>
            <a:br>
              <a:rPr lang="fr-FR" altLang="en-US" sz="2800" b="1">
                <a:solidFill>
                  <a:srgbClr val="000000"/>
                </a:solidFill>
                <a:latin typeface="Calibri" pitchFamily="34" charset="0"/>
              </a:rPr>
            </a:br>
            <a:r>
              <a:rPr lang="fr-FR" altLang="en-US" sz="2800" b="1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fr-FR" altLang="en-US" sz="2000" b="1">
                <a:solidFill>
                  <a:srgbClr val="000000"/>
                </a:solidFill>
                <a:latin typeface="Calibri" pitchFamily="34" charset="0"/>
              </a:rPr>
              <a:t>Lagarde et al. Clin Cancer Res 2012;18: 826-838</a:t>
            </a:r>
            <a:r>
              <a:rPr lang="fr-FR" altLang="en-US" sz="2800" b="1">
                <a:solidFill>
                  <a:srgbClr val="000000"/>
                </a:solidFill>
                <a:latin typeface="Calibri" pitchFamily="34" charset="0"/>
              </a:rPr>
              <a:t>)</a:t>
            </a:r>
          </a:p>
        </p:txBody>
      </p:sp>
      <p:grpSp>
        <p:nvGrpSpPr>
          <p:cNvPr id="4" name="Groupe 20"/>
          <p:cNvGrpSpPr>
            <a:grpSpLocks/>
          </p:cNvGrpSpPr>
          <p:nvPr/>
        </p:nvGrpSpPr>
        <p:grpSpPr bwMode="auto">
          <a:xfrm>
            <a:off x="2906716" y="1484315"/>
            <a:ext cx="5129249" cy="3062287"/>
            <a:chOff x="3269796" y="1484784"/>
            <a:chExt cx="5769945" cy="3061501"/>
          </a:xfrm>
        </p:grpSpPr>
        <p:grpSp>
          <p:nvGrpSpPr>
            <p:cNvPr id="129034" name="Groupe 19"/>
            <p:cNvGrpSpPr>
              <a:grpSpLocks/>
            </p:cNvGrpSpPr>
            <p:nvPr/>
          </p:nvGrpSpPr>
          <p:grpSpPr bwMode="auto">
            <a:xfrm>
              <a:off x="3269796" y="2253344"/>
              <a:ext cx="5731438" cy="2292941"/>
              <a:chOff x="3269796" y="2253344"/>
              <a:chExt cx="5731438" cy="2292941"/>
            </a:xfrm>
          </p:grpSpPr>
          <p:pic>
            <p:nvPicPr>
              <p:cNvPr id="129036" name="Image 2" descr="D:\FRED\ARTICLES\ARTICLES PUCES SARC\GIST CINSARC 2010\Analyses.21.07.2010\60GIST_dfs_stratCGH_intermediate.tif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3214" y="2253344"/>
                <a:ext cx="2878020" cy="2292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29037" name="Connecteur droit avec flèche 12"/>
              <p:cNvCxnSpPr>
                <a:cxnSpLocks noChangeShapeType="1"/>
              </p:cNvCxnSpPr>
              <p:nvPr/>
            </p:nvCxnSpPr>
            <p:spPr bwMode="auto">
              <a:xfrm flipV="1">
                <a:off x="3269796" y="3070289"/>
                <a:ext cx="2657720" cy="20633"/>
              </a:xfrm>
              <a:prstGeom prst="straightConnector1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rgbClr val="FF0000"/>
                    </a:solidFill>
                    <a:round/>
                    <a:headEnd/>
                    <a:tailEnd type="arrow" w="med" len="med"/>
                  </a14:hiddenLine>
                </a:ext>
              </a:extLst>
            </p:spPr>
          </p:cxnSp>
        </p:grpSp>
        <p:sp>
          <p:nvSpPr>
            <p:cNvPr id="129035" name="ZoneTexte 18"/>
            <p:cNvSpPr txBox="1">
              <a:spLocks noChangeArrowheads="1"/>
            </p:cNvSpPr>
            <p:nvPr/>
          </p:nvSpPr>
          <p:spPr bwMode="auto">
            <a:xfrm>
              <a:off x="6007421" y="1484784"/>
              <a:ext cx="3032320" cy="46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2400">
                  <a:solidFill>
                    <a:srgbClr val="FFFFFF"/>
                  </a:solidFill>
                  <a:latin typeface="Calibri" pitchFamily="34" charset="0"/>
                </a:rPr>
                <a:t>CGH-Genomic Index</a:t>
              </a:r>
            </a:p>
          </p:txBody>
        </p:sp>
      </p:grpSp>
      <p:sp>
        <p:nvSpPr>
          <p:cNvPr id="129033" name="Text Box 18"/>
          <p:cNvSpPr txBox="1">
            <a:spLocks noChangeArrowheads="1"/>
          </p:cNvSpPr>
          <p:nvPr/>
        </p:nvSpPr>
        <p:spPr bwMode="auto">
          <a:xfrm>
            <a:off x="152400" y="6217533"/>
            <a:ext cx="3352800" cy="480131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Courtesy of J-M Coindre &amp; F Chibon, Bordeaux, France (Fresch Sarcoma Group)</a:t>
            </a:r>
            <a:endParaRPr lang="en-US" altLang="en-US" sz="1400" b="1">
              <a:solidFill>
                <a:srgbClr val="5F5F5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94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69166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3375"/>
            <a:ext cx="4267200" cy="609600"/>
          </a:xfrm>
        </p:spPr>
        <p:txBody>
          <a:bodyPr/>
          <a:lstStyle/>
          <a:p>
            <a:pPr eaLnBrk="1" hangingPunct="1"/>
            <a:r>
              <a:rPr lang="fr-FR" altLang="en-US" sz="4000" b="1" i="1" dirty="0" err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Latest</a:t>
            </a:r>
            <a:r>
              <a:rPr lang="fr-FR" altLang="en-US" sz="4000" b="1" i="1" dirty="0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 Data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5254" y="2705102"/>
            <a:ext cx="3527425" cy="18573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en-US" sz="2000" dirty="0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Leuven (M </a:t>
            </a:r>
            <a:r>
              <a:rPr lang="fr-FR" altLang="en-US" sz="2000" dirty="0" err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Debiec-Rychter</a:t>
            </a:r>
            <a:r>
              <a:rPr lang="fr-FR" altLang="en-US" sz="2000" dirty="0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000" dirty="0" err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Köln</a:t>
            </a:r>
            <a:r>
              <a:rPr lang="fr-FR" altLang="en-US" sz="2000" dirty="0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 (E </a:t>
            </a:r>
            <a:r>
              <a:rPr lang="fr-FR" altLang="en-US" sz="2000" dirty="0" err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Wardelmann</a:t>
            </a:r>
            <a:r>
              <a:rPr lang="fr-FR" altLang="en-US" sz="2000" dirty="0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000" dirty="0" err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Warsaw</a:t>
            </a:r>
            <a:r>
              <a:rPr lang="fr-FR" altLang="en-US" sz="2000" dirty="0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 (P </a:t>
            </a:r>
            <a:r>
              <a:rPr lang="fr-FR" altLang="en-US" sz="2000" dirty="0" err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Rutkowski</a:t>
            </a:r>
            <a:r>
              <a:rPr lang="fr-FR" altLang="en-US" sz="2000" dirty="0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000" dirty="0" err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Treviso</a:t>
            </a:r>
            <a:r>
              <a:rPr lang="fr-FR" altLang="en-US" sz="2000" dirty="0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 (AP Dei Tos)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000" dirty="0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French </a:t>
            </a:r>
            <a:r>
              <a:rPr lang="fr-FR" altLang="en-US" sz="2000" dirty="0" err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Sarcoma</a:t>
            </a:r>
            <a:r>
              <a:rPr lang="fr-FR" altLang="en-US" sz="2000" dirty="0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 Group</a:t>
            </a:r>
          </a:p>
        </p:txBody>
      </p:sp>
      <p:sp>
        <p:nvSpPr>
          <p:cNvPr id="130053" name="ZoneTexte 5"/>
          <p:cNvSpPr txBox="1">
            <a:spLocks noChangeArrowheads="1"/>
          </p:cNvSpPr>
          <p:nvPr/>
        </p:nvSpPr>
        <p:spPr bwMode="auto">
          <a:xfrm>
            <a:off x="381003" y="1371602"/>
            <a:ext cx="3694817" cy="70786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FF00"/>
                </a:solidFill>
                <a:latin typeface="Calibri" pitchFamily="34" charset="0"/>
              </a:rPr>
              <a:t>82 intermediate-risk (AFIP) GISTS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FF00"/>
                </a:solidFill>
                <a:latin typeface="Calibri" pitchFamily="34" charset="0"/>
              </a:rPr>
              <a:t>Array CGH from FFPE blocks</a:t>
            </a:r>
          </a:p>
        </p:txBody>
      </p:sp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152400" y="6257241"/>
            <a:ext cx="3200400" cy="480113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rgbClr val="5F5F5F"/>
                </a:solidFill>
                <a:latin typeface="Calibri" pitchFamily="34" charset="0"/>
              </a:rPr>
              <a:t>Chibon</a:t>
            </a:r>
            <a:r>
              <a:rPr lang="en-US" altLang="en-US" sz="1400" b="1" dirty="0">
                <a:solidFill>
                  <a:srgbClr val="5F5F5F"/>
                </a:solidFill>
                <a:latin typeface="Calibri" pitchFamily="34" charset="0"/>
              </a:rPr>
              <a:t> &amp; Colleagues. </a:t>
            </a:r>
            <a:r>
              <a:rPr lang="en-US" altLang="en-US" sz="1400" b="1" dirty="0" err="1">
                <a:solidFill>
                  <a:srgbClr val="5F5F5F"/>
                </a:solidFill>
                <a:latin typeface="Calibri" pitchFamily="34" charset="0"/>
              </a:rPr>
              <a:t>Eur</a:t>
            </a:r>
            <a:r>
              <a:rPr lang="en-US" altLang="en-US" sz="1400" b="1" dirty="0">
                <a:solidFill>
                  <a:srgbClr val="5F5F5F"/>
                </a:solidFill>
                <a:latin typeface="Calibri" pitchFamily="34" charset="0"/>
              </a:rPr>
              <a:t> J </a:t>
            </a:r>
            <a:r>
              <a:rPr lang="en-US" altLang="en-US" sz="1400" b="1" dirty="0" smtClean="0">
                <a:solidFill>
                  <a:srgbClr val="5F5F5F"/>
                </a:solidFill>
                <a:latin typeface="Calibri" pitchFamily="34" charset="0"/>
              </a:rPr>
              <a:t>Cancer 2014; </a:t>
            </a:r>
            <a:r>
              <a:rPr lang="en-US" altLang="en-US" sz="1400" b="1" dirty="0">
                <a:solidFill>
                  <a:srgbClr val="5F5F5F"/>
                </a:solidFill>
                <a:latin typeface="Calibri" pitchFamily="34" charset="0"/>
              </a:rPr>
              <a:t>51(1):</a:t>
            </a:r>
            <a:r>
              <a:rPr lang="en-US" altLang="en-US" sz="1400" b="1" dirty="0" smtClean="0">
                <a:solidFill>
                  <a:srgbClr val="5F5F5F"/>
                </a:solidFill>
                <a:latin typeface="Calibri" pitchFamily="34" charset="0"/>
              </a:rPr>
              <a:t>75-83</a:t>
            </a:r>
            <a:r>
              <a:rPr lang="en-US" altLang="en-US" sz="1400" b="1" dirty="0">
                <a:solidFill>
                  <a:srgbClr val="5F5F5F"/>
                </a:solidFill>
                <a:latin typeface="Calibri" pitchFamily="34" charset="0"/>
              </a:rPr>
              <a:t>.</a:t>
            </a:r>
            <a:endParaRPr lang="en-US" altLang="en-US" sz="1400" b="1" dirty="0">
              <a:solidFill>
                <a:srgbClr val="5F5F5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17762" name="Picture 2" descr="Distribution of the non-metastatic and the metastatic patients according to th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2" y="206374"/>
            <a:ext cx="4180713" cy="230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4" name="Picture 4" descr="Kaplan–Meier analysis of metastasis free survival (MFS) according to the genomic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2767767"/>
            <a:ext cx="4583112" cy="3861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443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Sarcoma TCGA Integrative Analysis</a:t>
            </a:r>
          </a:p>
        </p:txBody>
      </p:sp>
      <p:pic>
        <p:nvPicPr>
          <p:cNvPr id="90115" name="Picture 2" descr="Integrated data set for comparing and contrasting multiple tumor types."/>
          <p:cNvPicPr>
            <a:picLocks noChangeAspect="1" noChangeArrowheads="1"/>
          </p:cNvPicPr>
          <p:nvPr/>
        </p:nvPicPr>
        <p:blipFill>
          <a:blip r:embed="rId2"/>
          <a:srcRect l="42706" t="8443" b="17647"/>
          <a:stretch>
            <a:fillRect/>
          </a:stretch>
        </p:blipFill>
        <p:spPr bwMode="auto">
          <a:xfrm>
            <a:off x="1725613" y="1228725"/>
            <a:ext cx="5780087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25613" y="4038600"/>
            <a:ext cx="255587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1554163" y="4953000"/>
            <a:ext cx="3170237" cy="155257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24934" name="TextBox 6"/>
          <p:cNvSpPr txBox="1">
            <a:spLocks noChangeArrowheads="1"/>
          </p:cNvSpPr>
          <p:nvPr/>
        </p:nvSpPr>
        <p:spPr bwMode="auto">
          <a:xfrm>
            <a:off x="1343025" y="6353175"/>
            <a:ext cx="5638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FC4B04"/>
              </a:buClr>
              <a:buChar char="•"/>
              <a:defRPr sz="22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C4B04"/>
              </a:buClr>
              <a:buChar char="–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FC4B04"/>
              </a:buClr>
              <a:buChar char="•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FC4B04"/>
              </a:buClr>
              <a:buChar char="–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FC4B04"/>
              </a:buClr>
              <a:buChar char="»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4B04"/>
              </a:buClr>
              <a:buChar char="»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4B04"/>
              </a:buClr>
              <a:buChar char="»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4B04"/>
              </a:buClr>
              <a:buChar char="»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4B04"/>
              </a:buClr>
              <a:buChar char="»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 smtClean="0">
                <a:solidFill>
                  <a:srgbClr val="000000"/>
                </a:solidFill>
                <a:latin typeface="Calibri" pitchFamily="34" charset="0"/>
              </a:rPr>
              <a:t>Modified from The Cancer Genome Atlas Pan-Cancer analysis project</a:t>
            </a:r>
            <a:endParaRPr lang="en-US" altLang="en-US" sz="14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508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7391400" cy="1143000"/>
          </a:xfrm>
        </p:spPr>
        <p:txBody>
          <a:bodyPr/>
          <a:lstStyle/>
          <a:p>
            <a:r>
              <a:rPr lang="en-US" altLang="en-US" sz="2400" smtClean="0"/>
              <a:t>Whole Exome Sequencing (WES): Melanoma has the Highest Mutation Rate of Cancers Sequenced to Date</a:t>
            </a:r>
          </a:p>
        </p:txBody>
      </p:sp>
      <p:sp>
        <p:nvSpPr>
          <p:cNvPr id="117763" name="Rectangle 5"/>
          <p:cNvSpPr>
            <a:spLocks noChangeArrowheads="1"/>
          </p:cNvSpPr>
          <p:nvPr/>
        </p:nvSpPr>
        <p:spPr bwMode="auto">
          <a:xfrm>
            <a:off x="7872413" y="5530850"/>
            <a:ext cx="1271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2" rIns="91360" bIns="45682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FC4B04"/>
              </a:buClr>
              <a:buChar char="•"/>
              <a:defRPr sz="22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C4B04"/>
              </a:buClr>
              <a:buChar char="–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FC4B04"/>
              </a:buClr>
              <a:buChar char="•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FC4B04"/>
              </a:buClr>
              <a:buChar char="–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FC4B04"/>
              </a:buClr>
              <a:buChar char="»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4B04"/>
              </a:buClr>
              <a:buChar char="»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4B04"/>
              </a:buClr>
              <a:buChar char="»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4B04"/>
              </a:buClr>
              <a:buChar char="»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4B04"/>
              </a:buClr>
              <a:buChar char="»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 smtClean="0">
                <a:solidFill>
                  <a:srgbClr val="000000"/>
                </a:solidFill>
                <a:latin typeface="Arial" pitchFamily="34" charset="0"/>
              </a:rPr>
              <a:t>Broad Institute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Mike Lawrence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t>Gad Getz</a:t>
            </a:r>
            <a:r>
              <a:rPr lang="en-GB" altLang="en-US" sz="1200" smtClean="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en-GB" altLang="en-US" sz="1200" i="1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i="1" smtClean="0">
                <a:solidFill>
                  <a:srgbClr val="000000"/>
                </a:solidFill>
                <a:latin typeface="Arial" pitchFamily="34" charset="0"/>
              </a:rPr>
              <a:t>Nature, </a:t>
            </a:r>
            <a:r>
              <a:rPr lang="en-GB" altLang="en-US" sz="1200" smtClean="0">
                <a:solidFill>
                  <a:srgbClr val="000000"/>
                </a:solidFill>
                <a:latin typeface="Arial" pitchFamily="34" charset="0"/>
              </a:rPr>
              <a:t>2013</a:t>
            </a:r>
            <a:endParaRPr lang="en-US" alt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7764" name="Picture 8" descr="C:\Documents and Settings\Administrator\Desktop\New Folder\completed\nature12213-f1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16850" y="1562100"/>
            <a:ext cx="228600" cy="3695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anchor="ctr"/>
          <a:lstStyle/>
          <a:p>
            <a:pPr algn="ctr">
              <a:defRPr/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117766" name="Rectangle 7"/>
          <p:cNvSpPr>
            <a:spLocks noChangeArrowheads="1"/>
          </p:cNvSpPr>
          <p:nvPr/>
        </p:nvSpPr>
        <p:spPr bwMode="auto">
          <a:xfrm>
            <a:off x="842963" y="5526088"/>
            <a:ext cx="65198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2" rIns="91360" bIns="45682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FC4B04"/>
              </a:buClr>
              <a:buChar char="•"/>
              <a:defRPr sz="22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C4B04"/>
              </a:buClr>
              <a:buChar char="–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FC4B04"/>
              </a:buClr>
              <a:buChar char="•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FC4B04"/>
              </a:buClr>
              <a:buChar char="–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FC4B04"/>
              </a:buClr>
              <a:buChar char="»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4B04"/>
              </a:buClr>
              <a:buChar char="»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4B04"/>
              </a:buClr>
              <a:buChar char="»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4B04"/>
              </a:buClr>
              <a:buChar char="»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4B04"/>
              </a:buClr>
              <a:buChar char="»"/>
              <a:defRPr sz="2000">
                <a:solidFill>
                  <a:schemeClr val="tx1"/>
                </a:solidFill>
                <a:latin typeface="Myriad Pro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  <a:latin typeface="Arial" pitchFamily="34" charset="0"/>
              </a:rPr>
              <a:t>Somatic mutation frequencies observed in exomes from 3,083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  <a:latin typeface="Arial" pitchFamily="34" charset="0"/>
              </a:rPr>
              <a:t>tumour–normal pairs.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6248400"/>
            <a:ext cx="685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081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474" y="4733134"/>
            <a:ext cx="2640287" cy="184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22" y="4800599"/>
            <a:ext cx="2719267" cy="192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A38BE6D2-FB83-4867-94C7-8ACC913C6424" descr="C6F07449-B272-404B-B1C6-2AA5800BAB98@broadinstitu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59" y="71880"/>
            <a:ext cx="6277599" cy="42408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6722525" y="2436881"/>
            <a:ext cx="2055236" cy="2047251"/>
            <a:chOff x="2666749" y="152659"/>
            <a:chExt cx="2146300" cy="2108200"/>
          </a:xfrm>
        </p:grpSpPr>
        <p:pic>
          <p:nvPicPr>
            <p:cNvPr id="26" name="Picture 25" descr="Histogram.7-18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09" t="35644" r="29390" b="33615"/>
            <a:stretch/>
          </p:blipFill>
          <p:spPr>
            <a:xfrm>
              <a:off x="2666749" y="152659"/>
              <a:ext cx="2146300" cy="2108200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3184598" y="389435"/>
              <a:ext cx="1206842" cy="548574"/>
              <a:chOff x="3148199" y="732145"/>
              <a:chExt cx="1206842" cy="548574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455752" y="732145"/>
                <a:ext cx="899289" cy="5485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dirty="0" smtClean="0">
                    <a:solidFill>
                      <a:prstClr val="black"/>
                    </a:solidFill>
                    <a:latin typeface="Arial"/>
                    <a:cs typeface="Arial"/>
                  </a:rPr>
                  <a:t>TCGA-DX-A8BM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0" dirty="0" smtClean="0">
                  <a:solidFill>
                    <a:prstClr val="black"/>
                  </a:solidFill>
                  <a:latin typeface="Arial"/>
                  <a:cs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dirty="0" smtClean="0">
                    <a:solidFill>
                      <a:prstClr val="black"/>
                    </a:solidFill>
                    <a:latin typeface="Arial"/>
                    <a:cs typeface="Arial"/>
                  </a:rPr>
                  <a:t>TCGA-3B-A7EQ</a:t>
                </a: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3148199" y="832556"/>
                <a:ext cx="35200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3148199" y="1083733"/>
                <a:ext cx="352003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/>
          <p:cNvGrpSpPr/>
          <p:nvPr/>
        </p:nvGrpSpPr>
        <p:grpSpPr>
          <a:xfrm>
            <a:off x="6600968" y="362606"/>
            <a:ext cx="1109692" cy="947936"/>
            <a:chOff x="7073863" y="-2157923"/>
            <a:chExt cx="1158859" cy="976155"/>
          </a:xfrm>
        </p:grpSpPr>
        <p:sp>
          <p:nvSpPr>
            <p:cNvPr id="32" name="TextBox 31"/>
            <p:cNvSpPr txBox="1"/>
            <p:nvPr/>
          </p:nvSpPr>
          <p:spPr>
            <a:xfrm>
              <a:off x="7105767" y="-1451166"/>
              <a:ext cx="1126955" cy="269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 smtClean="0">
                  <a:solidFill>
                    <a:prstClr val="black"/>
                  </a:solidFill>
                  <a:latin typeface="Arial"/>
                  <a:cs typeface="Arial"/>
                </a:rPr>
                <a:t>TCGA-DX-AM</a:t>
              </a:r>
            </a:p>
          </p:txBody>
        </p:sp>
        <p:pic>
          <p:nvPicPr>
            <p:cNvPr id="33" name="Picture 32" descr="Screen Shot 2016-07-18 at 5.57.42 PM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286057" y="-2370117"/>
              <a:ext cx="705912" cy="113030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6563199" y="1295400"/>
            <a:ext cx="1244251" cy="1098984"/>
            <a:chOff x="493817" y="1189339"/>
            <a:chExt cx="1299383" cy="1131700"/>
          </a:xfrm>
        </p:grpSpPr>
        <p:sp>
          <p:nvSpPr>
            <p:cNvPr id="35" name="TextBox 34"/>
            <p:cNvSpPr txBox="1"/>
            <p:nvPr/>
          </p:nvSpPr>
          <p:spPr>
            <a:xfrm>
              <a:off x="493817" y="1876955"/>
              <a:ext cx="1299383" cy="444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 smtClean="0">
                  <a:solidFill>
                    <a:prstClr val="black"/>
                  </a:solidFill>
                  <a:latin typeface="Arial"/>
                  <a:cs typeface="Arial"/>
                </a:rPr>
                <a:t>TCGA-DX-A7EQ</a:t>
              </a:r>
            </a:p>
          </p:txBody>
        </p:sp>
        <p:pic>
          <p:nvPicPr>
            <p:cNvPr id="36" name="Picture 35" descr="Screen Shot 2016-07-18 at 6.11.33 PM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832" b="70758"/>
            <a:stretch/>
          </p:blipFill>
          <p:spPr>
            <a:xfrm rot="10800000">
              <a:off x="584825" y="1189339"/>
              <a:ext cx="1148528" cy="705912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0" y="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A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6289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B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11480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C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59200" y="2628900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D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59200" y="394335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00600"/>
            <a:ext cx="2818217" cy="20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215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179FFB-A2C6-40F9-8D28-939F50CA5E24" descr="098A8E68-EFAC-4DEE-A811-6994D3F2EB87@broadinstitu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85" y="-25834"/>
            <a:ext cx="9160605" cy="199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1" y="1884687"/>
            <a:ext cx="3293035" cy="154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3411607"/>
            <a:ext cx="6305037" cy="181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2" y="5304700"/>
            <a:ext cx="4854863" cy="155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32F79F65-EA38-4FD6-93F6-36AAB07AEEB7" descr="9FE49F3E-2EAC-47CC-9480-655A70B0022D@broadinstitu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1733550"/>
            <a:ext cx="4323089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8000" y="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A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6002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B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7200" y="3829050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D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548640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960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971800"/>
            <a:ext cx="8229600" cy="1600200"/>
          </a:xfrm>
        </p:spPr>
        <p:txBody>
          <a:bodyPr/>
          <a:lstStyle/>
          <a:p>
            <a:pPr marL="838026" indent="-838026" eaLnBrk="1" hangingPunct="1"/>
            <a:r>
              <a:rPr lang="en-US" altLang="en-US" b="1" i="1" smtClean="0">
                <a:solidFill>
                  <a:schemeClr val="bg2"/>
                </a:solidFill>
                <a:latin typeface="Calibri" pitchFamily="34" charset="0"/>
              </a:rPr>
              <a:t>Treatment can cause big changes. 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black">
          <a:xfrm>
            <a:off x="447679" y="179389"/>
            <a:ext cx="82311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2" rIns="91402" bIns="4570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500" b="1" i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Treatment effect</a:t>
            </a:r>
          </a:p>
        </p:txBody>
      </p:sp>
      <p:pic>
        <p:nvPicPr>
          <p:cNvPr id="604163" name="Picture 3" descr="Banks 4-22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43" y="1112842"/>
            <a:ext cx="3265487" cy="3265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04164" name="Picture 4" descr="Banks 6-24-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5" y="1122365"/>
            <a:ext cx="3267075" cy="3267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2124076" y="1676401"/>
            <a:ext cx="287339" cy="5429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1" rIns="91420" bIns="45711" anchor="ctr"/>
          <a:lstStyle/>
          <a:p>
            <a:endParaRPr lang="en-US"/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>
            <a:off x="6340479" y="1587504"/>
            <a:ext cx="365125" cy="6985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1" rIns="91420" bIns="45711" anchor="ctr"/>
          <a:lstStyle/>
          <a:p>
            <a:endParaRPr lang="en-US"/>
          </a:p>
        </p:txBody>
      </p:sp>
      <p:pic>
        <p:nvPicPr>
          <p:cNvPr id="604167" name="Picture 8" descr="LM-pre-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3" y="3705228"/>
            <a:ext cx="3452019" cy="2491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6" name="Rectangle 9"/>
          <p:cNvSpPr>
            <a:spLocks noChangeArrowheads="1"/>
          </p:cNvSpPr>
          <p:nvPr/>
        </p:nvSpPr>
        <p:spPr bwMode="auto">
          <a:xfrm>
            <a:off x="2154242" y="6196015"/>
            <a:ext cx="1372579" cy="3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Pre-Imatinib</a:t>
            </a:r>
          </a:p>
        </p:txBody>
      </p:sp>
      <p:sp>
        <p:nvSpPr>
          <p:cNvPr id="94217" name="Rectangle 10"/>
          <p:cNvSpPr>
            <a:spLocks noChangeArrowheads="1"/>
          </p:cNvSpPr>
          <p:nvPr/>
        </p:nvSpPr>
        <p:spPr bwMode="auto">
          <a:xfrm>
            <a:off x="5386390" y="6205540"/>
            <a:ext cx="3227959" cy="3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Post-Imatinib (8 weeks therapy)</a:t>
            </a:r>
          </a:p>
        </p:txBody>
      </p:sp>
      <p:pic>
        <p:nvPicPr>
          <p:cNvPr id="604170" name="Picture 11" descr="Figure_4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3657602"/>
            <a:ext cx="3572099" cy="2539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210" name="Picture 6" descr="Figure_4B-20X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83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Figure_4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5"/>
            <a:ext cx="9144000" cy="688340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Figure_4C-in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41800"/>
            <a:ext cx="2794000" cy="2616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730" name="Picture 9" descr="s08-37599b-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9"/>
            <a:ext cx="7696200" cy="6716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5731" name="Picture 10" descr="s08-37599a-100x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25638"/>
            <a:ext cx="4419600" cy="3332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4" name="Text Box 11"/>
          <p:cNvSpPr txBox="1">
            <a:spLocks noChangeArrowheads="1"/>
          </p:cNvSpPr>
          <p:nvPr/>
        </p:nvSpPr>
        <p:spPr bwMode="auto">
          <a:xfrm>
            <a:off x="304803" y="685804"/>
            <a:ext cx="7032654" cy="461647"/>
          </a:xfrm>
          <a:prstGeom prst="rect">
            <a:avLst/>
          </a:prstGeom>
          <a:solidFill>
            <a:schemeClr val="tx1"/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Case No. 22 - Marked Effect – 7 days pre-op (exon 11)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297"/>
            <a:ext cx="9171062" cy="687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42338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4" name="Picture 6" descr="s05-6556-2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7696200" cy="6892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6755" name="Picture 7" descr="s05-6556-20xt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404" y="1905002"/>
            <a:ext cx="5458601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8" name="Text Box 10"/>
          <p:cNvSpPr txBox="1">
            <a:spLocks noChangeArrowheads="1"/>
          </p:cNvSpPr>
          <p:nvPr/>
        </p:nvSpPr>
        <p:spPr bwMode="auto">
          <a:xfrm>
            <a:off x="228603" y="685804"/>
            <a:ext cx="7032654" cy="461647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Case No. 12 - Marked Effect – 5 days pre-op (exon 11)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778" name="Picture 4" descr="s04-27684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24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1" name="Text Box 6"/>
          <p:cNvSpPr txBox="1">
            <a:spLocks noChangeArrowheads="1"/>
          </p:cNvSpPr>
          <p:nvPr/>
        </p:nvSpPr>
        <p:spPr bwMode="auto">
          <a:xfrm>
            <a:off x="381000" y="762004"/>
            <a:ext cx="6716670" cy="461647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Case 8. - Moderate Effect – 3 days pre-op (exon 11) </a:t>
            </a:r>
          </a:p>
        </p:txBody>
      </p:sp>
      <p:pic>
        <p:nvPicPr>
          <p:cNvPr id="587780" name="Picture 5" descr="s04-27684-07"/>
          <p:cNvPicPr>
            <a:picLocks noChangeAspect="1" noChangeArrowheads="1"/>
          </p:cNvPicPr>
          <p:nvPr/>
        </p:nvPicPr>
        <p:blipFill>
          <a:blip r:embed="rId3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2" y="1905002"/>
            <a:ext cx="5384800" cy="403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02" name="Picture 6" descr="s05-3736-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 Box 6"/>
          <p:cNvSpPr txBox="1">
            <a:spLocks noChangeArrowheads="1"/>
          </p:cNvSpPr>
          <p:nvPr/>
        </p:nvSpPr>
        <p:spPr bwMode="auto">
          <a:xfrm>
            <a:off x="804865" y="838204"/>
            <a:ext cx="6872162" cy="461647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Case 11. - Moderate Effect – 5 days pre-op (exon 11)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826" name="Picture 5" descr="s08-25339-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7696200" cy="6892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9827" name="Picture 4" descr="s08-25339-2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59" y="1828800"/>
            <a:ext cx="5154445" cy="388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0" name="Text Box 6"/>
          <p:cNvSpPr txBox="1">
            <a:spLocks noChangeArrowheads="1"/>
          </p:cNvSpPr>
          <p:nvPr/>
        </p:nvSpPr>
        <p:spPr bwMode="auto">
          <a:xfrm>
            <a:off x="496891" y="533404"/>
            <a:ext cx="6436722" cy="461647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Case 20. Minimal Effect – 5 days pre-op (exon 11)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 i="1" smtClean="0">
                <a:solidFill>
                  <a:schemeClr val="bg2"/>
                </a:solidFill>
                <a:latin typeface="Calibri" pitchFamily="34" charset="0"/>
              </a:rPr>
              <a:t>Results</a:t>
            </a:r>
          </a:p>
        </p:txBody>
      </p:sp>
      <p:sp>
        <p:nvSpPr>
          <p:cNvPr id="5908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219200"/>
            <a:ext cx="8153400" cy="190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Minimal effect: 11/25 (44%)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b="1" dirty="0">
                <a:solidFill>
                  <a:srgbClr val="FF9900"/>
                </a:solidFill>
                <a:latin typeface="Calibri" pitchFamily="34" charset="0"/>
              </a:rPr>
              <a:t>Moderate </a:t>
            </a:r>
            <a:r>
              <a:rPr lang="en-US" altLang="en-US" sz="2400" b="1" dirty="0">
                <a:solidFill>
                  <a:srgbClr val="FFC000"/>
                </a:solidFill>
                <a:latin typeface="Calibri" pitchFamily="34" charset="0"/>
              </a:rPr>
              <a:t>effect: 10/25 (40%)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Calibri" pitchFamily="34" charset="0"/>
              </a:rPr>
              <a:t>Marked effect:</a:t>
            </a:r>
            <a:r>
              <a:rPr lang="en-US" altLang="en-US" sz="2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Calibri" pitchFamily="34" charset="0"/>
              </a:rPr>
              <a:t>4/25 (16%)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b="1" dirty="0">
                <a:latin typeface="Calibri" pitchFamily="34" charset="0"/>
              </a:rPr>
              <a:t>No moderate or marked changes seen in control cases (p&lt;0.0009)</a:t>
            </a:r>
          </a:p>
        </p:txBody>
      </p:sp>
      <p:graphicFrame>
        <p:nvGraphicFramePr>
          <p:cNvPr id="102404" name="Object 4"/>
          <p:cNvGraphicFramePr>
            <a:graphicFrameLocks noChangeAspect="1"/>
          </p:cNvGraphicFramePr>
          <p:nvPr/>
        </p:nvGraphicFramePr>
        <p:xfrm>
          <a:off x="171453" y="2590800"/>
          <a:ext cx="8818563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3" name="Chart" r:id="rId4" imgW="7819906" imgH="3581519" progId="Excel.Chart.8">
                  <p:embed/>
                </p:oleObj>
              </mc:Choice>
              <mc:Fallback>
                <p:oleObj name="Chart" r:id="rId4" imgW="7819906" imgH="3581519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3" y="2590800"/>
                        <a:ext cx="8818563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1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5257800"/>
            <a:ext cx="83820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Minimal and </a:t>
            </a:r>
            <a:r>
              <a:rPr lang="en-US" altLang="en-US" sz="2400" b="1" dirty="0">
                <a:solidFill>
                  <a:srgbClr val="FFC000"/>
                </a:solidFill>
                <a:latin typeface="Calibri" pitchFamily="34" charset="0"/>
              </a:rPr>
              <a:t>Moderate effects were seen across all durations of therapy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Calibri" pitchFamily="34" charset="0"/>
              </a:rPr>
              <a:t>Marked effect appeared to be a late finding peaking at 5 days</a:t>
            </a:r>
          </a:p>
        </p:txBody>
      </p:sp>
      <p:sp>
        <p:nvSpPr>
          <p:cNvPr id="103427" name="Title 5"/>
          <p:cNvSpPr>
            <a:spLocks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Early Histologic Effects of Imatinib</a:t>
            </a:r>
            <a:br>
              <a:rPr lang="en-US" altLang="en-US" sz="2800" b="1" i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</a:br>
            <a:r>
              <a:rPr lang="en-US" altLang="en-US" sz="2800" b="1" i="1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</a:rPr>
              <a:t>Duration of Therapy</a:t>
            </a:r>
          </a:p>
        </p:txBody>
      </p:sp>
      <p:graphicFrame>
        <p:nvGraphicFramePr>
          <p:cNvPr id="103428" name="Object 4"/>
          <p:cNvGraphicFramePr>
            <a:graphicFrameLocks noChangeAspect="1"/>
          </p:cNvGraphicFramePr>
          <p:nvPr/>
        </p:nvGraphicFramePr>
        <p:xfrm>
          <a:off x="1071565" y="1143002"/>
          <a:ext cx="7000875" cy="408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8" name="Chart" r:id="rId4" imgW="7753469" imgH="4524494" progId="Excel.Chart.8">
                  <p:embed/>
                </p:oleObj>
              </mc:Choice>
              <mc:Fallback>
                <p:oleObj name="Chart" r:id="rId4" imgW="7753469" imgH="4524494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5" y="1143002"/>
                        <a:ext cx="7000875" cy="408463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7262813" y="4876801"/>
            <a:ext cx="657512" cy="27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charset="0"/>
                <a:ea typeface="ＭＳ Ｐゴシック" pitchFamily="1" charset="-128"/>
              </a:rPr>
              <a:t>p&lt;0.37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8" name="Picture 4" descr="Fig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" y="1905000"/>
            <a:ext cx="9116123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b="1" i="1" smtClean="0">
                <a:solidFill>
                  <a:schemeClr val="bg2"/>
                </a:solidFill>
                <a:latin typeface="Calibri" pitchFamily="34" charset="0"/>
              </a:rPr>
              <a:t>Long term Imatinib Tx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3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i="1" smtClean="0">
                <a:solidFill>
                  <a:schemeClr val="bg2"/>
                </a:solidFill>
                <a:latin typeface="Calibri" pitchFamily="34" charset="0"/>
              </a:rPr>
              <a:t>Long term Imatinib Tx</a:t>
            </a:r>
          </a:p>
        </p:txBody>
      </p:sp>
      <p:pic>
        <p:nvPicPr>
          <p:cNvPr id="451587" name="Picture 3" descr="ex-s03-5742-t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3" y="1084792"/>
            <a:ext cx="7239000" cy="5449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6" name="Picture 2" descr="Fig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3" y="1978029"/>
            <a:ext cx="8763000" cy="327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70" name="Picture 2" descr="Fig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1" y="1524003"/>
            <a:ext cx="8720139" cy="3201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i="1">
                <a:solidFill>
                  <a:schemeClr val="bg2"/>
                </a:solidFill>
                <a:latin typeface="Calibri" pitchFamily="34" charset="0"/>
              </a:rPr>
              <a:t>GIST Pathology:  Lecture Overview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514600"/>
            <a:ext cx="8534400" cy="3810000"/>
          </a:xfrm>
        </p:spPr>
        <p:txBody>
          <a:bodyPr/>
          <a:lstStyle/>
          <a:p>
            <a:pPr marL="609474" indent="-609474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b="1" dirty="0" smtClean="0">
                <a:solidFill>
                  <a:schemeClr val="bg2"/>
                </a:solidFill>
                <a:latin typeface="Calibri" pitchFamily="34" charset="0"/>
              </a:rPr>
              <a:t>What information should be in my pathology report?</a:t>
            </a:r>
          </a:p>
          <a:p>
            <a:pPr marL="609474" indent="-609474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b="1" dirty="0" smtClean="0">
                <a:solidFill>
                  <a:schemeClr val="bg2"/>
                </a:solidFill>
                <a:latin typeface="Calibri" pitchFamily="34" charset="0"/>
              </a:rPr>
              <a:t>Why is this information there?</a:t>
            </a:r>
          </a:p>
          <a:p>
            <a:pPr marL="609474" indent="-609474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b="1" dirty="0" smtClean="0">
                <a:solidFill>
                  <a:schemeClr val="bg2"/>
                </a:solidFill>
                <a:latin typeface="Calibri" pitchFamily="34" charset="0"/>
              </a:rPr>
              <a:t>What is the evidence that the information is useful?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2621340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2"/>
                </a:solidFill>
                <a:latin typeface="Old English Text MT" panose="03040902040508030806" pitchFamily="66" charset="0"/>
              </a:rPr>
              <a:t>Thanks!</a:t>
            </a:r>
            <a:endParaRPr lang="en-US" sz="9600" dirty="0">
              <a:solidFill>
                <a:schemeClr val="bg2"/>
              </a:solidFill>
              <a:latin typeface="Old English Text MT" panose="03040902040508030806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36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i="1" dirty="0" smtClean="0">
                <a:solidFill>
                  <a:schemeClr val="bg2"/>
                </a:solidFill>
                <a:latin typeface="Calibri" pitchFamily="34" charset="0"/>
              </a:rPr>
              <a:t>Acknowledgements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686800" cy="41148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bg2"/>
                </a:solidFill>
                <a:latin typeface="Calibri" pitchFamily="34" charset="0"/>
              </a:rPr>
              <a:t>Brian Rubin, Cleveland Clinic.</a:t>
            </a:r>
          </a:p>
          <a:p>
            <a:pPr eaLnBrk="1" hangingPunct="1"/>
            <a:r>
              <a:rPr lang="en-US" altLang="en-US" sz="2800" b="1" dirty="0">
                <a:solidFill>
                  <a:schemeClr val="bg2"/>
                </a:solidFill>
                <a:latin typeface="Calibri" pitchFamily="34" charset="0"/>
              </a:rPr>
              <a:t>Jason Hornick, Brigham &amp; Women’s Hospital/Harvard</a:t>
            </a:r>
          </a:p>
          <a:p>
            <a:pPr eaLnBrk="1" hangingPunct="1"/>
            <a:r>
              <a:rPr lang="en-US" altLang="en-US" sz="2800" b="1" dirty="0">
                <a:solidFill>
                  <a:schemeClr val="bg2"/>
                </a:solidFill>
                <a:latin typeface="Calibri" pitchFamily="34" charset="0"/>
              </a:rPr>
              <a:t>Jean-Michel Coindre &amp; Frederic </a:t>
            </a:r>
            <a:r>
              <a:rPr lang="en-US" altLang="en-US" sz="2800" b="1" dirty="0" err="1">
                <a:solidFill>
                  <a:schemeClr val="bg2"/>
                </a:solidFill>
                <a:latin typeface="Calibri" pitchFamily="34" charset="0"/>
              </a:rPr>
              <a:t>Chibon</a:t>
            </a:r>
            <a:r>
              <a:rPr lang="en-US" altLang="en-US" sz="2800" b="1" dirty="0">
                <a:solidFill>
                  <a:schemeClr val="bg2"/>
                </a:solidFill>
                <a:latin typeface="Calibri" pitchFamily="34" charset="0"/>
              </a:rPr>
              <a:t>, Bordeaux, France (French Sarcoma Group)</a:t>
            </a:r>
          </a:p>
          <a:p>
            <a:pPr eaLnBrk="1" hangingPunct="1"/>
            <a:r>
              <a:rPr lang="en-US" altLang="en-US" sz="2800" b="1" dirty="0">
                <a:solidFill>
                  <a:schemeClr val="bg2"/>
                </a:solidFill>
                <a:latin typeface="Calibri" pitchFamily="34" charset="0"/>
              </a:rPr>
              <a:t>Michael Heinrich &amp; Chris </a:t>
            </a:r>
            <a:r>
              <a:rPr lang="en-US" altLang="en-US" sz="2800" b="1" dirty="0" err="1">
                <a:solidFill>
                  <a:schemeClr val="bg2"/>
                </a:solidFill>
                <a:latin typeface="Calibri" pitchFamily="34" charset="0"/>
              </a:rPr>
              <a:t>Corless</a:t>
            </a:r>
            <a:r>
              <a:rPr lang="en-US" altLang="en-US" sz="2800" b="1" dirty="0">
                <a:solidFill>
                  <a:schemeClr val="bg2"/>
                </a:solidFill>
                <a:latin typeface="Calibri" pitchFamily="34" charset="0"/>
              </a:rPr>
              <a:t>, University of Oregon.</a:t>
            </a:r>
          </a:p>
          <a:p>
            <a:pPr eaLnBrk="1" hangingPunct="1"/>
            <a:r>
              <a:rPr lang="en-US" altLang="en-US" sz="2800" b="1" dirty="0">
                <a:solidFill>
                  <a:schemeClr val="bg2"/>
                </a:solidFill>
                <a:latin typeface="Calibri" pitchFamily="34" charset="0"/>
              </a:rPr>
              <a:t>Jon Trent, University of Miami.</a:t>
            </a:r>
          </a:p>
          <a:p>
            <a:pPr eaLnBrk="1" hangingPunct="1"/>
            <a:r>
              <a:rPr lang="en-US" altLang="en-US" sz="2800" b="1" dirty="0" smtClean="0">
                <a:solidFill>
                  <a:schemeClr val="bg2"/>
                </a:solidFill>
                <a:latin typeface="Calibri" pitchFamily="34" charset="0"/>
              </a:rPr>
              <a:t>Many Fine Colleagues </a:t>
            </a:r>
            <a:r>
              <a:rPr lang="en-US" altLang="en-US" sz="2800" b="1" dirty="0">
                <a:solidFill>
                  <a:schemeClr val="bg2"/>
                </a:solidFill>
                <a:latin typeface="Calibri" pitchFamily="34" charset="0"/>
              </a:rPr>
              <a:t>at UTMDACC.</a:t>
            </a:r>
          </a:p>
        </p:txBody>
      </p:sp>
    </p:spTree>
    <p:extLst>
      <p:ext uri="{BB962C8B-B14F-4D97-AF65-F5344CB8AC3E}">
        <p14:creationId xmlns:p14="http://schemas.microsoft.com/office/powerpoint/2010/main" val="413317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0"/>
            <a:ext cx="7772400" cy="1143000"/>
          </a:xfrm>
        </p:spPr>
        <p:txBody>
          <a:bodyPr/>
          <a:lstStyle/>
          <a:p>
            <a:pPr marL="838026" indent="-838026" eaLnBrk="1" hangingPunct="1"/>
            <a:r>
              <a:rPr lang="en-US" altLang="en-US" sz="4000" b="1" i="1">
                <a:solidFill>
                  <a:schemeClr val="bg2"/>
                </a:solidFill>
                <a:latin typeface="Calibri" pitchFamily="34" charset="0"/>
              </a:rPr>
              <a:t>What happens to my tumor in pathology?</a:t>
            </a:r>
            <a:br>
              <a:rPr lang="en-US" altLang="en-US" sz="4000" b="1" i="1">
                <a:solidFill>
                  <a:schemeClr val="bg2"/>
                </a:solidFill>
                <a:latin typeface="Calibri" pitchFamily="34" charset="0"/>
              </a:rPr>
            </a:br>
            <a:endParaRPr lang="en-US" altLang="en-US" sz="4000" b="1" i="1">
              <a:solidFill>
                <a:schemeClr val="bg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690" name="Picture 2" descr="IMG_0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28603" y="3962400"/>
            <a:ext cx="3962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Tumor sample is received from the OR and logged into computer.</a:t>
            </a:r>
          </a:p>
        </p:txBody>
      </p:sp>
      <p:pic>
        <p:nvPicPr>
          <p:cNvPr id="626692" name="Picture 4" descr="IMG_0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143252"/>
            <a:ext cx="4914904" cy="3686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181600" y="2225679"/>
            <a:ext cx="3962400" cy="83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Tumor is examined by a pathologist.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738" name="Picture 2" descr="IMG_0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6" y="47616"/>
            <a:ext cx="6200784" cy="4650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81000" y="5353050"/>
            <a:ext cx="3962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Tumor is sampled and placed in plastic cassettes for further processing.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105401" y="4843464"/>
            <a:ext cx="3962400" cy="193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Tumor is also given to cytogenetics, tumor bank, molecular diagnosis and electron microscopy when appropriate.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786" name="Picture 2" descr="IMG_0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8" y="47616"/>
            <a:ext cx="6235712" cy="4676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953000" y="5124450"/>
            <a:ext cx="3962400" cy="120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The tissue blocks are fixed in formalin and then loaded on a tissue processor overnight.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834" name="Picture 2" descr="IMG_02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3886200" cy="518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35" name="Picture 3" descr="IMG_02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" y="47616"/>
            <a:ext cx="4724400" cy="3543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52400" y="4449766"/>
            <a:ext cx="4191000" cy="156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Tissue processing is done overnight and utilizes graded treatments of formalin, ethanol, xylene and paraffin.</a:t>
            </a:r>
          </a:p>
        </p:txBody>
      </p:sp>
      <p:pic>
        <p:nvPicPr>
          <p:cNvPr id="632837" name="Picture 5" descr="IMG_02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2" y="3835401"/>
            <a:ext cx="2095500" cy="279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/>
              <a:t>Disclosures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915400" cy="5181600"/>
          </a:xfrm>
        </p:spPr>
        <p:txBody>
          <a:bodyPr/>
          <a:lstStyle/>
          <a:p>
            <a:pPr eaLnBrk="1" hangingPunct="1"/>
            <a:r>
              <a:rPr lang="en-US" sz="2000" b="1" dirty="0" smtClean="0"/>
              <a:t>Research Support / Consulting</a:t>
            </a:r>
          </a:p>
          <a:p>
            <a:pPr lvl="1" eaLnBrk="1" hangingPunct="1"/>
            <a:r>
              <a:rPr lang="en-US" sz="2000" b="1" dirty="0" smtClean="0"/>
              <a:t>AstraZeneca / Medimmune</a:t>
            </a:r>
          </a:p>
          <a:p>
            <a:pPr lvl="1" eaLnBrk="1" hangingPunct="1"/>
            <a:r>
              <a:rPr lang="en-US" sz="2000" b="1" dirty="0" smtClean="0"/>
              <a:t>BMS</a:t>
            </a:r>
          </a:p>
          <a:p>
            <a:pPr lvl="1" eaLnBrk="1" hangingPunct="1"/>
            <a:r>
              <a:rPr lang="en-US" sz="2000" b="1" dirty="0" smtClean="0"/>
              <a:t>Novartis</a:t>
            </a:r>
          </a:p>
          <a:p>
            <a:pPr lvl="1" eaLnBrk="1" hangingPunct="1"/>
            <a:r>
              <a:rPr lang="en-US" sz="2000" b="1" dirty="0" smtClean="0"/>
              <a:t>Roche / Genentech</a:t>
            </a:r>
          </a:p>
          <a:p>
            <a:pPr lvl="1" eaLnBrk="1" hangingPunct="1"/>
            <a:r>
              <a:rPr lang="en-US" sz="2000" b="1" dirty="0" smtClean="0"/>
              <a:t>Merck</a:t>
            </a:r>
          </a:p>
          <a:p>
            <a:pPr lvl="1" eaLnBrk="1" hangingPunct="1"/>
            <a:r>
              <a:rPr lang="en-US" sz="2000" b="1" dirty="0" smtClean="0"/>
              <a:t>GlaxoSmithKline</a:t>
            </a:r>
          </a:p>
          <a:p>
            <a:pPr lvl="1" eaLnBrk="1" hangingPunct="1"/>
            <a:r>
              <a:rPr lang="en-US" sz="2000" b="1" dirty="0" smtClean="0"/>
              <a:t>Myriad</a:t>
            </a:r>
          </a:p>
          <a:p>
            <a:pPr lvl="1" eaLnBrk="1" hangingPunct="1"/>
            <a:r>
              <a:rPr lang="en-US" sz="2000" b="1" dirty="0" err="1" smtClean="0"/>
              <a:t>Oncothyreon</a:t>
            </a:r>
            <a:endParaRPr lang="en-US" sz="2000" b="1" dirty="0" smtClean="0"/>
          </a:p>
          <a:p>
            <a:pPr lvl="1" eaLnBrk="1" hangingPunct="1"/>
            <a:r>
              <a:rPr lang="en-US" sz="2000" b="1" dirty="0" smtClean="0"/>
              <a:t>Life Tech</a:t>
            </a:r>
          </a:p>
          <a:p>
            <a:pPr lvl="1" eaLnBrk="1" hangingPunct="1"/>
            <a:r>
              <a:rPr lang="en-US" sz="2000" b="1" dirty="0" err="1" smtClean="0"/>
              <a:t>Illumina</a:t>
            </a:r>
            <a:endParaRPr lang="en-US" sz="2000" b="1" dirty="0" smtClean="0"/>
          </a:p>
          <a:p>
            <a:pPr lvl="1" eaLnBrk="1" hangingPunct="1"/>
            <a:r>
              <a:rPr lang="en-US" sz="2000" b="1" dirty="0" smtClean="0"/>
              <a:t>GE Healthcare</a:t>
            </a:r>
          </a:p>
          <a:p>
            <a:pPr lvl="1" eaLnBrk="1" hangingPunct="1"/>
            <a:r>
              <a:rPr lang="en-US" sz="2000" b="1" dirty="0" smtClean="0"/>
              <a:t>Beta-Cat</a:t>
            </a:r>
          </a:p>
          <a:p>
            <a:pPr lvl="1" eaLnBrk="1" hangingPunct="1"/>
            <a:r>
              <a:rPr lang="en-US" sz="2000" b="1" dirty="0" err="1" smtClean="0"/>
              <a:t>ArcherDX</a:t>
            </a:r>
            <a:endParaRPr lang="en-US" sz="2000" b="1" dirty="0" smtClean="0"/>
          </a:p>
          <a:p>
            <a:pPr lvl="1" eaLnBrk="1" hangingPunct="1">
              <a:buFont typeface="Arial" charset="0"/>
              <a:buNone/>
            </a:pPr>
            <a:endParaRPr lang="en-US" sz="2000" b="1" dirty="0" smtClean="0"/>
          </a:p>
        </p:txBody>
      </p:sp>
      <p:sp>
        <p:nvSpPr>
          <p:cNvPr id="50179" name="Line 4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01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83" name="Picture 3" descr="IMG_0245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60" y="2667002"/>
            <a:ext cx="5562640" cy="4171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882" name="Picture 2" descr="IMG_0246"/>
          <p:cNvPicPr>
            <a:picLocks noChangeAspect="1" noChangeArrowheads="1"/>
          </p:cNvPicPr>
          <p:nvPr/>
        </p:nvPicPr>
        <p:blipFill>
          <a:blip r:embed="rId4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" y="47616"/>
            <a:ext cx="5219712" cy="3914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04800" y="4191004"/>
            <a:ext cx="3657600" cy="83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Blocks are retrieved from the tissue processor.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6200" y="5276850"/>
            <a:ext cx="4724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The tissue fragments are embedded in a paraffin mold and cooled – resulting in a tissue block.</a:t>
            </a:r>
          </a:p>
        </p:txBody>
      </p:sp>
      <p:pic>
        <p:nvPicPr>
          <p:cNvPr id="636931" name="Picture 3" descr="IMG_02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48148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32" name="Picture 4" descr="IMG_02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" y="38094"/>
            <a:ext cx="4114800" cy="3086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33" name="Picture 5" descr="IMG_02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8604"/>
            <a:ext cx="2743200" cy="2468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34" name="Picture 6" descr="IMG_02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3" y="2133600"/>
            <a:ext cx="3149600" cy="236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978" name="Picture 2" descr="paraffin  b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" y="47620"/>
            <a:ext cx="4673600" cy="3738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81000" y="4286251"/>
            <a:ext cx="3657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The paraffin-embedded blocks are loaded and cut using a microtome.</a:t>
            </a:r>
          </a:p>
        </p:txBody>
      </p:sp>
      <p:pic>
        <p:nvPicPr>
          <p:cNvPr id="638980" name="Picture 4" descr="ribb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09866"/>
            <a:ext cx="4757744" cy="3806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026" name="Picture 2" descr="pick up ribb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2"/>
            <a:ext cx="4648200" cy="3719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27" name="Picture 3" descr="section on sl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2" y="3505200"/>
            <a:ext cx="4229100" cy="3383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81000" y="4602166"/>
            <a:ext cx="3733800" cy="156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Tissue paraffin ribbons are placed in a warm waterbath and then picked up on glass slides.</a:t>
            </a:r>
          </a:p>
        </p:txBody>
      </p:sp>
      <p:pic>
        <p:nvPicPr>
          <p:cNvPr id="641029" name="Picture 5" descr="floating ribb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32"/>
            <a:ext cx="4419600" cy="3535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G_02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3" y="2695991"/>
            <a:ext cx="5549348" cy="4162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IMG_02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343400" cy="325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G_02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2" y="0"/>
            <a:ext cx="2671143" cy="3561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28603" y="4114801"/>
            <a:ext cx="3352800" cy="200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/>
                </a:solidFill>
                <a:latin typeface="Calibri" pitchFamily="34" charset="0"/>
              </a:rPr>
              <a:t>The unstained slides can be used for H&amp;E, special stains, </a:t>
            </a:r>
            <a:r>
              <a:rPr lang="en-US" altLang="en-US" sz="2400" b="1" dirty="0" err="1">
                <a:solidFill>
                  <a:schemeClr val="bg2"/>
                </a:solidFill>
                <a:latin typeface="Calibri" pitchFamily="34" charset="0"/>
              </a:rPr>
              <a:t>immuno-histochemistry</a:t>
            </a:r>
            <a:r>
              <a:rPr lang="en-US" altLang="en-US" sz="2400" b="1" dirty="0">
                <a:solidFill>
                  <a:schemeClr val="bg2"/>
                </a:solidFill>
                <a:latin typeface="Calibri" pitchFamily="34" charset="0"/>
              </a:rPr>
              <a:t>, molecular studies, etc.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22" name="Picture 2" descr="stai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0" y="14280"/>
            <a:ext cx="4553323" cy="3643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33403" y="4267203"/>
            <a:ext cx="3733800" cy="200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Most slides are H&amp;E (hemotoxlin &amp; eosin) stained, given coverslips, organized and delivered to the proper pathologist.</a:t>
            </a:r>
          </a:p>
        </p:txBody>
      </p:sp>
      <p:pic>
        <p:nvPicPr>
          <p:cNvPr id="645124" name="Picture 4" descr="ready to st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3" y="401378"/>
            <a:ext cx="4495800" cy="359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25" name="Picture 5" descr="final sli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3" y="3349381"/>
            <a:ext cx="4119199" cy="3294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170" name="Picture 2" descr="IMG_0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" y="47624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171" name="Picture 3" descr="IMG_02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162176"/>
            <a:ext cx="3505200" cy="467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28603" y="4038604"/>
            <a:ext cx="3962400" cy="83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Additional unstained slides can be cut at a later time.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218" name="Picture 2" descr="IMG_0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" y="42862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9219" name="Picture 3" descr="IMG_0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124204"/>
            <a:ext cx="4927600" cy="3695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2400" y="3581400"/>
            <a:ext cx="3962400" cy="193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After final diagnosis, both slides and the paraffin blocks from which they are cut are cataloged and stored for future use. </a:t>
            </a:r>
          </a:p>
        </p:txBody>
      </p:sp>
      <p:pic>
        <p:nvPicPr>
          <p:cNvPr id="649221" name="Picture 5" descr="slide fi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792466"/>
            <a:ext cx="3606800" cy="2885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971800"/>
            <a:ext cx="7772400" cy="1600200"/>
          </a:xfrm>
        </p:spPr>
        <p:txBody>
          <a:bodyPr/>
          <a:lstStyle/>
          <a:p>
            <a:pPr marL="838026" indent="-838026" eaLnBrk="1" hangingPunct="1"/>
            <a:r>
              <a:rPr lang="en-US" altLang="en-US" b="1" i="1" dirty="0" smtClean="0">
                <a:solidFill>
                  <a:schemeClr val="bg2"/>
                </a:solidFill>
                <a:latin typeface="Calibri" pitchFamily="34" charset="0"/>
              </a:rPr>
              <a:t>What information should be in my pathology report?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4" y="228600"/>
            <a:ext cx="5349875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" y="0"/>
            <a:ext cx="9144000" cy="423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1" t="41224" r="16514" b="39954"/>
          <a:stretch/>
        </p:blipFill>
        <p:spPr bwMode="auto">
          <a:xfrm>
            <a:off x="2819400" y="3587931"/>
            <a:ext cx="42050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697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304804"/>
            <a:ext cx="3843339" cy="631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5" y="2057404"/>
            <a:ext cx="7826375" cy="262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2" y="304803"/>
            <a:ext cx="3543300" cy="613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5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7" y="538167"/>
            <a:ext cx="5213351" cy="578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971800"/>
            <a:ext cx="7772400" cy="1600200"/>
          </a:xfrm>
        </p:spPr>
        <p:txBody>
          <a:bodyPr/>
          <a:lstStyle/>
          <a:p>
            <a:pPr marL="838026" indent="-838026" eaLnBrk="1" hangingPunct="1"/>
            <a:r>
              <a:rPr lang="en-US" altLang="en-US" b="1" i="1" dirty="0" smtClean="0">
                <a:solidFill>
                  <a:schemeClr val="bg2"/>
                </a:solidFill>
                <a:latin typeface="Calibri" pitchFamily="34" charset="0"/>
              </a:rPr>
              <a:t>Getting the diagnosis right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362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i="1" smtClean="0">
                <a:solidFill>
                  <a:schemeClr val="bg2"/>
                </a:solidFill>
                <a:latin typeface="Calibri" pitchFamily="34" charset="0"/>
              </a:rPr>
              <a:t>Case 1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39624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latin typeface="Calibri" pitchFamily="34" charset="0"/>
              </a:rPr>
              <a:t>Female, aged 40, with 25 cm mass involving the small bowel.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62" name="Picture 2" descr="LM-pre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" y="75372"/>
            <a:ext cx="7315200" cy="5506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63" name="Picture 3" descr="LM-pre-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49" y="2957512"/>
            <a:ext cx="5105400" cy="3844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410" name="Picture 2" descr="S-04-21461-10x-ckit-bx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5" y="-7822"/>
            <a:ext cx="4564687" cy="3435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7411" name="Picture 3" descr="S-04-21461-10x-cd34-b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2" y="16970"/>
            <a:ext cx="4529136" cy="3410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7412" name="Picture 4" descr="S-04-21461-10x-sma-b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" y="3352801"/>
            <a:ext cx="4587891" cy="3452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7413" name="Picture 5" descr="S-04-21461-10x-s100-b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4" y="3352802"/>
            <a:ext cx="4529136" cy="3410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04800" y="2667002"/>
            <a:ext cx="762000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KIT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4953004" y="2590802"/>
            <a:ext cx="981075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/>
                </a:solidFill>
                <a:latin typeface="Calibri" pitchFamily="34" charset="0"/>
              </a:rPr>
              <a:t>CD34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4876800" y="6096002"/>
            <a:ext cx="1066800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S100p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304803" y="6172202"/>
            <a:ext cx="914400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SMA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62202"/>
            <a:ext cx="7772400" cy="1171575"/>
          </a:xfrm>
        </p:spPr>
        <p:txBody>
          <a:bodyPr/>
          <a:lstStyle/>
          <a:p>
            <a:pPr eaLnBrk="1" hangingPunct="1"/>
            <a:r>
              <a:rPr lang="en-US" altLang="en-US" b="1" i="1" smtClean="0">
                <a:solidFill>
                  <a:schemeClr val="bg2"/>
                </a:solidFill>
                <a:latin typeface="Arial" charset="0"/>
              </a:rPr>
              <a:t>Case 2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1981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b="1" i="1" smtClean="0">
                <a:latin typeface="Arial" charset="0"/>
              </a:rPr>
              <a:t>Male, aged 38, with 10 mm polyp at 10 cm in rectum.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578" name="Picture 2" descr="s03-57902-lo(rectum)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2"/>
            <a:ext cx="6858000" cy="5162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4579" name="Picture 3" descr="s03-57902-med-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52715"/>
            <a:ext cx="5586808" cy="4205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azar\Dropbox\man with be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9" y="0"/>
            <a:ext cx="4578493" cy="686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90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626" name="Picture 2" descr="s03-57902-med-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3688"/>
            <a:ext cx="3962400" cy="2982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6627" name="Picture 3" descr="s03-57902-sma-des-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3" y="304804"/>
            <a:ext cx="3962400" cy="2982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6628" name="Picture 4" descr="s03-57902-cd34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71877"/>
            <a:ext cx="3962400" cy="2981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6629" name="Picture 5" descr="s03-57902-ckit-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3" y="3581404"/>
            <a:ext cx="3962400" cy="2982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800600" y="2819402"/>
            <a:ext cx="1066800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Des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81000" y="6096002"/>
            <a:ext cx="1066800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CD34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4724401" y="6096002"/>
            <a:ext cx="1066800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KIT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67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i="1" smtClean="0">
                <a:solidFill>
                  <a:schemeClr val="bg2"/>
                </a:solidFill>
                <a:latin typeface="Calibri" pitchFamily="34" charset="0"/>
              </a:rPr>
              <a:t>Case 3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038600"/>
            <a:ext cx="7772400" cy="160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smtClean="0">
                <a:latin typeface="Calibri" pitchFamily="34" charset="0"/>
              </a:rPr>
              <a:t>Male, aged 37, with 13 cm gastric wall mass.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722" name="Picture 2" descr="c03-208033-lo-m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3" y="71435"/>
            <a:ext cx="6248400" cy="4703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0723" name="Picture 3" descr="c03-208033-med-1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76" y="3186120"/>
            <a:ext cx="4800600" cy="3613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770" name="Picture 2" descr="c03-208033-med-2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775"/>
            <a:ext cx="4343400" cy="3269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2771" name="Picture 3" descr="c03-208033-sma-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8457"/>
            <a:ext cx="2286000" cy="1720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2772" name="Picture 4" descr="c03-208033-des-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91557"/>
            <a:ext cx="2286000" cy="1720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2773" name="Picture 5" descr="c03-208033-ckit-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368007"/>
            <a:ext cx="2286000" cy="1720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2774" name="Picture 6" descr="c03-208033-pank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01257"/>
            <a:ext cx="2286000" cy="1720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2775" name="Picture 7" descr="c03-208033-s100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44257"/>
            <a:ext cx="2286000" cy="1720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5257803" y="1611314"/>
            <a:ext cx="785752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SMA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5257803" y="3590927"/>
            <a:ext cx="657512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Des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5257800" y="5648327"/>
            <a:ext cx="586980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KIT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1981205" y="6181727"/>
            <a:ext cx="1125589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S-100 p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381005" y="5038727"/>
            <a:ext cx="835445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panK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818" name="Picture 2" descr="s03-25452-lo-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6" y="47618"/>
            <a:ext cx="6477000" cy="4875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819" name="Picture 3" descr="s03-25452-med-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4" y="2595567"/>
            <a:ext cx="5663025" cy="4262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866" name="Picture 2" descr="s03-25452-med-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4"/>
            <a:ext cx="7924800" cy="5965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67" name="Picture 3" descr="s03-25452-des-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85804"/>
            <a:ext cx="3733800" cy="2811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68" name="Picture 4" descr="s03-25452-ckit-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71904"/>
            <a:ext cx="3733800" cy="2811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5181603" y="3057527"/>
            <a:ext cx="657512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Des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181601" y="6105527"/>
            <a:ext cx="586980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KIT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914" name="Picture 2" descr="s03-25452-lo-liv met-m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700"/>
            <a:ext cx="9127129" cy="6870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b="1" i="1" dirty="0" smtClean="0">
                <a:solidFill>
                  <a:schemeClr val="bg2"/>
                </a:solidFill>
                <a:latin typeface="Calibri" pitchFamily="34" charset="0"/>
              </a:rPr>
              <a:t>Case 4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962400"/>
            <a:ext cx="8305800" cy="1600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b="1" smtClean="0">
                <a:latin typeface="Calibri" pitchFamily="34" charset="0"/>
              </a:rPr>
              <a:t>Male, aged 36, with 17 cm gastric wall mass.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03-43563-lo-1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3" y="990601"/>
            <a:ext cx="4244975" cy="563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s03-43563-lo-2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359275" cy="579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03-43563-med-2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315200" cy="5507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38522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9" y="1"/>
            <a:ext cx="3857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4643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03-43563-hi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4"/>
            <a:ext cx="5715000" cy="4302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s03-43563-hi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3" y="2671767"/>
            <a:ext cx="5334000" cy="4014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62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i="1" smtClean="0">
                <a:solidFill>
                  <a:schemeClr val="accent1"/>
                </a:solidFill>
                <a:latin typeface="Calibri" pitchFamily="34" charset="0"/>
              </a:rPr>
              <a:t>Case 5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733800"/>
            <a:ext cx="8229600" cy="1600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b="1" smtClean="0">
                <a:latin typeface="Calibri" pitchFamily="34" charset="0"/>
              </a:rPr>
              <a:t>Female, aged 29, with 10 cm gastric wall mass.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03-47747-10m-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" y="381000"/>
            <a:ext cx="6858000" cy="5162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s03-47747-4m-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08313"/>
            <a:ext cx="4648200" cy="3498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03-47747-2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09867"/>
            <a:ext cx="5181600" cy="3900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s03-47747-1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3" y="152402"/>
            <a:ext cx="5486400" cy="4130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03-47747-7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4"/>
            <a:ext cx="5943600" cy="4473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s03-47747-9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2001"/>
            <a:ext cx="4495800" cy="3384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s04-28363-hi-2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267201"/>
            <a:ext cx="2362200" cy="220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04-28363-med-1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3154363" cy="419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s04-64273-bcat-2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1371600"/>
            <a:ext cx="3384551" cy="449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s04-64273-bcat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438402"/>
            <a:ext cx="3154363" cy="419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514603" y="5334002"/>
            <a:ext cx="1676400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Symbol" pitchFamily="18" charset="2"/>
              </a:rPr>
              <a:t>b</a:t>
            </a: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-catenin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5410203" y="6172202"/>
            <a:ext cx="1676400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Symbol" pitchFamily="18" charset="2"/>
              </a:rPr>
              <a:t>b</a:t>
            </a: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-catenin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490" name="Picture 2" descr="Figure 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8438"/>
            <a:ext cx="3200400" cy="6556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185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212521"/>
              </p:ext>
            </p:extLst>
          </p:nvPr>
        </p:nvGraphicFramePr>
        <p:xfrm>
          <a:off x="228602" y="670560"/>
          <a:ext cx="8724902" cy="5577840"/>
        </p:xfrm>
        <a:graphic>
          <a:graphicData uri="http://schemas.openxmlformats.org/drawingml/2006/table">
            <a:tbl>
              <a:tblPr/>
              <a:tblGrid>
                <a:gridCol w="2727325"/>
                <a:gridCol w="700088"/>
                <a:gridCol w="1246187"/>
                <a:gridCol w="857251"/>
                <a:gridCol w="1246188"/>
                <a:gridCol w="857251"/>
                <a:gridCol w="1090612"/>
              </a:tblGrid>
              <a:tr h="1188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DIAGNOSIS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KIT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CD34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Ker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SMA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DES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S-100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8229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GIST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+(70%)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+(40%)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3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Carcinoma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+(sar)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Melanoma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+/-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48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Leiomyoma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+/-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+/-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Leiomyosarcoma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+/-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+/-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+/-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Schwannoma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3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Fibromatosis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+/-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906121" y="244477"/>
            <a:ext cx="7363514" cy="120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chemeClr val="bg2"/>
                </a:solidFill>
                <a:latin typeface="Calibri" pitchFamily="34" charset="0"/>
              </a:rPr>
              <a:t>Immunohistochemical Profile of GISTs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chemeClr val="bg2"/>
                </a:solidFill>
                <a:latin typeface="Calibri" pitchFamily="34" charset="0"/>
              </a:rPr>
              <a:t>(Circa 1997 and prior)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2780291" y="4478339"/>
            <a:ext cx="3299260" cy="224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charset="0"/>
              </a:rPr>
              <a:t>CD34 +ve (70%)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charset="0"/>
              </a:rPr>
              <a:t>SMA	+ve (30-40%)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charset="0"/>
              </a:rPr>
              <a:t>Desmin –ve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charset="0"/>
              </a:rPr>
              <a:t>S-100 protein –ve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charset="0"/>
              </a:rPr>
              <a:t>Keratin –ve</a:t>
            </a:r>
          </a:p>
        </p:txBody>
      </p:sp>
      <p:pic>
        <p:nvPicPr>
          <p:cNvPr id="707588" name="Picture 4" descr="Immunostains no k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" y="1676400"/>
            <a:ext cx="8010525" cy="2952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5867401" y="6477002"/>
            <a:ext cx="3200400" cy="27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latin typeface="Arial" charset="0"/>
              </a:rPr>
              <a:t>Courtesy of Brian Rubin, U. Washington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3962400" y="1371601"/>
            <a:ext cx="5029200" cy="258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>
                <a:srgbClr val="FFFF00"/>
              </a:buClr>
            </a:pPr>
            <a:r>
              <a:rPr lang="en-US" altLang="en-US" sz="3000" b="1">
                <a:solidFill>
                  <a:schemeClr val="bg2"/>
                </a:solidFill>
                <a:latin typeface="Calibri" pitchFamily="34" charset="0"/>
              </a:rPr>
              <a:t> Arise from the interstitial cells of Cajal (ICC)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rgbClr val="FFFF00"/>
              </a:buClr>
            </a:pPr>
            <a:endParaRPr lang="en-US" altLang="en-US" sz="3000" b="1">
              <a:solidFill>
                <a:schemeClr val="bg2"/>
              </a:solidFill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>
                <a:srgbClr val="FFFF00"/>
              </a:buClr>
            </a:pPr>
            <a:r>
              <a:rPr lang="en-US" altLang="en-US" sz="3000" b="1">
                <a:solidFill>
                  <a:schemeClr val="bg2"/>
                </a:solidFill>
                <a:latin typeface="Calibri" pitchFamily="34" charset="0"/>
              </a:rPr>
              <a:t>  ICC have a “pacemaker” function and are important in coordinating peristalsis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124989" y="304802"/>
            <a:ext cx="6874982" cy="70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chemeClr val="bg2"/>
                </a:solidFill>
                <a:latin typeface="Calibri" pitchFamily="34" charset="0"/>
              </a:rPr>
              <a:t>Gastrointestinal Stromal Tumor</a:t>
            </a:r>
          </a:p>
        </p:txBody>
      </p:sp>
      <p:pic>
        <p:nvPicPr>
          <p:cNvPr id="70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7" y="1295400"/>
            <a:ext cx="3328987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09637" name="Picture 5" descr="S-09-19451-40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3" y="3962400"/>
            <a:ext cx="4572000" cy="175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9638" name="Picture 6" descr="S-09-19451-400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3" y="4953000"/>
            <a:ext cx="2971800" cy="167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4114803" y="4038602"/>
            <a:ext cx="1008569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CD117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66138" y="6474045"/>
            <a:ext cx="5900229" cy="307758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b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  <a:cs typeface="Times New Roman" pitchFamily="18" charset="0"/>
              </a:rPr>
              <a:t>Hornick &amp; Lazar.  GSI website:  Understanding Your Pathology Report for GIST</a:t>
            </a:r>
            <a:endParaRPr lang="en-US" altLang="en-US" sz="1400" b="1">
              <a:solidFill>
                <a:srgbClr val="5F5F5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535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6916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898527" y="152401"/>
            <a:ext cx="7210973" cy="6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chemeClr val="bg2"/>
                </a:solidFill>
                <a:latin typeface="Calibri" pitchFamily="34" charset="0"/>
              </a:rPr>
              <a:t>Immunohistochemical Profile of GIST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695397" y="3911600"/>
            <a:ext cx="3469050" cy="267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KIT (CD117) +ve (95%)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CD34 +ve (70%)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SMA +ve (30-40%)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Desmin –ve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S-100 protein –ve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Keratin –ve</a:t>
            </a:r>
          </a:p>
        </p:txBody>
      </p:sp>
      <p:pic>
        <p:nvPicPr>
          <p:cNvPr id="50180" name="Picture 4" descr="Fig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6781800" cy="3030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 rot="-5400000">
            <a:off x="6590342" y="4383200"/>
            <a:ext cx="4510425" cy="307758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b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  <a:cs typeface="Times New Roman" pitchFamily="18" charset="0"/>
              </a:rPr>
              <a:t>Liegl B et al.  Hematol Oncol Clin North Am 2009; 23:49-68</a:t>
            </a:r>
            <a:endParaRPr lang="en-US" altLang="en-US" sz="1400" b="1">
              <a:solidFill>
                <a:srgbClr val="5F5F5F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75657" y="304802"/>
            <a:ext cx="6696075" cy="5810251"/>
            <a:chOff x="1175657" y="304800"/>
            <a:chExt cx="6696075" cy="5810251"/>
          </a:xfrm>
        </p:grpSpPr>
        <p:pic>
          <p:nvPicPr>
            <p:cNvPr id="117762" name="Picture 2" descr="Fig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657" y="304800"/>
              <a:ext cx="6696075" cy="58102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295400" y="2586335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2"/>
                  </a:solidFill>
                  <a:latin typeface="Calibri" panose="020F0502020204030204" pitchFamily="34" charset="0"/>
                </a:rPr>
                <a:t>KIT</a:t>
              </a:r>
              <a:endParaRPr lang="en-US" b="1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667252" y="2586335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2"/>
                  </a:solidFill>
                  <a:latin typeface="Calibri" panose="020F0502020204030204" pitchFamily="34" charset="0"/>
                </a:rPr>
                <a:t>DOG1</a:t>
              </a:r>
              <a:endParaRPr lang="en-US" b="1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24200" y="5486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2"/>
                  </a:solidFill>
                  <a:latin typeface="Calibri" panose="020F0502020204030204" pitchFamily="34" charset="0"/>
                </a:rPr>
                <a:t>CD34</a:t>
              </a:r>
              <a:endParaRPr lang="en-US" b="1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45682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971800"/>
            <a:ext cx="7772400" cy="1600200"/>
          </a:xfrm>
        </p:spPr>
        <p:txBody>
          <a:bodyPr/>
          <a:lstStyle/>
          <a:p>
            <a:pPr marL="838026" indent="-838026" eaLnBrk="1" hangingPunct="1"/>
            <a:r>
              <a:rPr lang="en-US" altLang="en-US" b="1" i="1" dirty="0" smtClean="0">
                <a:solidFill>
                  <a:schemeClr val="bg2"/>
                </a:solidFill>
                <a:latin typeface="Calibri" pitchFamily="34" charset="0"/>
              </a:rPr>
              <a:t>The many faces of GIST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330" name="Picture 2" descr="ex-sp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" y="47626"/>
            <a:ext cx="5257800" cy="395763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39331" name="Picture 3" descr="ex-fasc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5" y="2514600"/>
            <a:ext cx="5770879" cy="43434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 descr="ex-fa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" y="47625"/>
            <a:ext cx="9046995" cy="6810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426" name="Picture 2" descr="ex-epith-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7" y="57145"/>
            <a:ext cx="6858000" cy="5162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3427" name="Picture 3" descr="ex-epith-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6" y="2919421"/>
            <a:ext cx="5180724" cy="3900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474" name="Picture 2" descr="ex-epith-hi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6036"/>
            <a:ext cx="9048931" cy="6811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22" name="Picture 2" descr="ex-stori-epith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47597"/>
            <a:ext cx="9028051" cy="6796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570" name="Picture 2" descr="ex-palis-l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" y="47598"/>
            <a:ext cx="9047031" cy="6810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618" name="Picture 2" descr="ex-snvac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6" y="42856"/>
            <a:ext cx="6858000" cy="5162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1619" name="Picture 3" descr="ex-snvac-2-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6" y="3495676"/>
            <a:ext cx="4419600" cy="3327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00150" y="857250"/>
            <a:ext cx="6858001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6916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714" name="Picture 2" descr="Fig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7" y="152402"/>
            <a:ext cx="5718175" cy="647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38" name="Picture 2" descr="ex-g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" y="32256"/>
            <a:ext cx="9066651" cy="6825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1184277" y="322265"/>
            <a:ext cx="6554126" cy="70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FF9900"/>
                </a:solidFill>
                <a:latin typeface="Calibri" pitchFamily="34" charset="0"/>
              </a:rPr>
              <a:t>Clinical Characteristics of GIST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52403" y="1143000"/>
            <a:ext cx="8915400" cy="550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Wide age range – peak in 5</a:t>
            </a:r>
            <a:r>
              <a:rPr lang="en-US" altLang="en-US" b="1" baseline="30000">
                <a:solidFill>
                  <a:srgbClr val="000000"/>
                </a:solidFill>
                <a:latin typeface="Calibri" pitchFamily="34" charset="0"/>
              </a:rPr>
              <a:t>th</a:t>
            </a:r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-7</a:t>
            </a:r>
            <a:r>
              <a:rPr lang="en-US" altLang="en-US" b="1" baseline="30000">
                <a:solidFill>
                  <a:srgbClr val="000000"/>
                </a:solidFill>
                <a:latin typeface="Calibri" pitchFamily="34" charset="0"/>
              </a:rPr>
              <a:t>th</a:t>
            </a:r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 decade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M = 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Small lesions = “incidentalomas”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Presenting symptoms include: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abdominal pain,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gastrointestinal bleeding,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early satiety,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symptoms referable to a mass</a:t>
            </a:r>
          </a:p>
        </p:txBody>
      </p:sp>
    </p:spTree>
    <p:extLst>
      <p:ext uri="{BB962C8B-B14F-4D97-AF65-F5344CB8AC3E}">
        <p14:creationId xmlns:p14="http://schemas.microsoft.com/office/powerpoint/2010/main" val="36103544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82" name="Picture 2" descr="S-08-29288-KIT-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8575"/>
            <a:ext cx="3810000" cy="2870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283" name="Picture 3" descr="S-08-29288-4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3" y="3138489"/>
            <a:ext cx="4876800" cy="3675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284" name="Picture 4" descr="S-08-29288-40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" y="42860"/>
            <a:ext cx="4495800" cy="3387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8316914" y="533402"/>
            <a:ext cx="679954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charset="0"/>
              </a:rPr>
              <a:t>KIT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152400" y="6248404"/>
            <a:ext cx="2286000" cy="458569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courtesy of Susan Abraham,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UTMDACC, Houston, TX</a:t>
            </a:r>
          </a:p>
        </p:txBody>
      </p:sp>
    </p:spTree>
    <p:extLst>
      <p:ext uri="{BB962C8B-B14F-4D97-AF65-F5344CB8AC3E}">
        <p14:creationId xmlns:p14="http://schemas.microsoft.com/office/powerpoint/2010/main" val="130570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770" name="Picture 2" descr="Fig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" y="76200"/>
            <a:ext cx="9008583" cy="678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938" name="Picture 2" descr="GIST Future Oncology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" y="15853"/>
            <a:ext cx="9079555" cy="6842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8" name="Picture 4" descr="An external file that holds a picture, illustration, etc.&#10;Object name is cpath-5-2012-023f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46246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5" y="2638427"/>
            <a:ext cx="7988300" cy="4054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01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22252"/>
            <a:ext cx="3632200" cy="397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1973264" y="2609854"/>
            <a:ext cx="360363" cy="1223963"/>
          </a:xfrm>
          <a:prstGeom prst="rect">
            <a:avLst/>
          </a:prstGeom>
          <a:noFill/>
          <a:ln w="31750">
            <a:solidFill>
              <a:srgbClr val="000099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3609975" y="2014539"/>
            <a:ext cx="369888" cy="431800"/>
          </a:xfrm>
          <a:prstGeom prst="rect">
            <a:avLst/>
          </a:prstGeom>
          <a:noFill/>
          <a:ln w="31750">
            <a:solidFill>
              <a:srgbClr val="000099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4724403" y="808038"/>
            <a:ext cx="3079751" cy="1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2"/>
                </a:solidFill>
                <a:latin typeface="Calibri" pitchFamily="34" charset="0"/>
              </a:rPr>
              <a:t>Exon 11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bg2"/>
                </a:solidFill>
                <a:latin typeface="Calibri" pitchFamily="34" charset="0"/>
              </a:rPr>
              <a:t>V559_V560del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545139" y="249238"/>
            <a:ext cx="3294063" cy="1143000"/>
          </a:xfrm>
        </p:spPr>
        <p:txBody>
          <a:bodyPr/>
          <a:lstStyle/>
          <a:p>
            <a:pPr eaLnBrk="1" hangingPunct="1"/>
            <a:r>
              <a:rPr lang="en-US" altLang="en-US" sz="4000" b="1" i="1">
                <a:solidFill>
                  <a:schemeClr val="bg2"/>
                </a:solidFill>
                <a:latin typeface="Calibri" pitchFamily="34" charset="0"/>
              </a:rPr>
              <a:t>Exon 9</a:t>
            </a:r>
            <a:br>
              <a:rPr lang="en-US" altLang="en-US" sz="4000" b="1" i="1">
                <a:solidFill>
                  <a:schemeClr val="bg2"/>
                </a:solidFill>
                <a:latin typeface="Calibri" pitchFamily="34" charset="0"/>
              </a:rPr>
            </a:br>
            <a:r>
              <a:rPr lang="en-US" altLang="en-US" sz="3200" b="1">
                <a:solidFill>
                  <a:schemeClr val="bg2"/>
                </a:solidFill>
                <a:latin typeface="Calibri" pitchFamily="34" charset="0"/>
              </a:rPr>
              <a:t>A502_Y503dup</a:t>
            </a:r>
          </a:p>
        </p:txBody>
      </p:sp>
      <p:pic>
        <p:nvPicPr>
          <p:cNvPr id="803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2212979"/>
            <a:ext cx="2478088" cy="2786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03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9" y="5295901"/>
            <a:ext cx="8848725" cy="1404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64517" name="Group 5"/>
          <p:cNvGrpSpPr>
            <a:grpSpLocks/>
          </p:cNvGrpSpPr>
          <p:nvPr/>
        </p:nvGrpSpPr>
        <p:grpSpPr bwMode="auto">
          <a:xfrm>
            <a:off x="339729" y="608013"/>
            <a:ext cx="4562475" cy="4927600"/>
            <a:chOff x="2886" y="87"/>
            <a:chExt cx="2874" cy="3104"/>
          </a:xfrm>
        </p:grpSpPr>
        <p:pic>
          <p:nvPicPr>
            <p:cNvPr id="80384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87"/>
              <a:ext cx="2874" cy="31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64519" name="Text Box 7"/>
            <p:cNvSpPr txBox="1">
              <a:spLocks noChangeArrowheads="1"/>
            </p:cNvSpPr>
            <p:nvPr/>
          </p:nvSpPr>
          <p:spPr bwMode="auto">
            <a:xfrm>
              <a:off x="3242" y="2785"/>
              <a:ext cx="108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600" b="1">
                  <a:solidFill>
                    <a:srgbClr val="000000"/>
                  </a:solidFill>
                  <a:latin typeface="Arial" charset="0"/>
                </a:rPr>
                <a:t>A502_Y503 dup</a:t>
              </a:r>
            </a:p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791200" y="457200"/>
            <a:ext cx="3124200" cy="1143000"/>
          </a:xfrm>
        </p:spPr>
        <p:txBody>
          <a:bodyPr/>
          <a:lstStyle/>
          <a:p>
            <a:pPr eaLnBrk="1" hangingPunct="1"/>
            <a:r>
              <a:rPr lang="en-US" altLang="en-US" sz="2000" b="1" dirty="0">
                <a:solidFill>
                  <a:schemeClr val="bg2"/>
                </a:solidFill>
                <a:latin typeface="Calibri" pitchFamily="34" charset="0"/>
              </a:rPr>
              <a:t>Detection of SNV in KIT Exon 10, </a:t>
            </a:r>
          </a:p>
        </p:txBody>
      </p:sp>
      <p:pic>
        <p:nvPicPr>
          <p:cNvPr id="804867" name="Picture 3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1905000"/>
            <a:ext cx="3276600" cy="35814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6096003" y="5638802"/>
            <a:ext cx="2590800" cy="83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Confirmation by Sanger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</a:rPr>
              <a:t>ATG</a:t>
            </a:r>
            <a:r>
              <a:rPr lang="en-US" altLang="en-US" sz="1600" b="1">
                <a:latin typeface="Calibri" pitchFamily="34" charset="0"/>
                <a:cs typeface="Arial" charset="0"/>
                <a:sym typeface="Wingdings" pitchFamily="2" charset="2"/>
              </a:rPr>
              <a:t>CTG, M541L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bri" pitchFamily="34" charset="0"/>
                <a:cs typeface="Arial" charset="0"/>
                <a:sym typeface="Wingdings" pitchFamily="2" charset="2"/>
              </a:rPr>
              <a:t>KIT EXON 10</a:t>
            </a:r>
            <a:endParaRPr lang="en-US" altLang="en-US" sz="1600" b="1">
              <a:latin typeface="Calibri" pitchFamily="34" charset="0"/>
              <a:cs typeface="Arial" charset="0"/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7778752" y="6491290"/>
            <a:ext cx="1364500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75% Tumor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2270126" y="6284915"/>
            <a:ext cx="184690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  <a:cs typeface="Arial" charset="0"/>
            </a:endParaRPr>
          </a:p>
        </p:txBody>
      </p:sp>
      <p:pic>
        <p:nvPicPr>
          <p:cNvPr id="80487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5936"/>
            <a:ext cx="563880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04872" name="Picture 8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638800" cy="577215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5545" name="Text Box 9"/>
          <p:cNvSpPr txBox="1">
            <a:spLocks noChangeArrowheads="1"/>
          </p:cNvSpPr>
          <p:nvPr/>
        </p:nvSpPr>
        <p:spPr bwMode="auto">
          <a:xfrm rot="-5400000">
            <a:off x="5260181" y="4694966"/>
            <a:ext cx="957273" cy="24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cs typeface="Arial" charset="0"/>
              </a:rPr>
              <a:t>Patient Sample</a:t>
            </a: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 rot="-5400000">
            <a:off x="5406247" y="3151916"/>
            <a:ext cx="557184" cy="24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cs typeface="Arial" charset="0"/>
              </a:rPr>
              <a:t>Negative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504955" y="349252"/>
            <a:ext cx="5706843" cy="6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chemeClr val="bg2"/>
                </a:solidFill>
                <a:latin typeface="Calibri" pitchFamily="34" charset="0"/>
              </a:rPr>
              <a:t>KIT immunoreactivity in GIST</a:t>
            </a:r>
          </a:p>
        </p:txBody>
      </p:sp>
      <p:pic>
        <p:nvPicPr>
          <p:cNvPr id="758787" name="Picture 3" descr="Fig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" y="1524003"/>
            <a:ext cx="9087000" cy="3400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4233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i="1" smtClean="0">
                <a:solidFill>
                  <a:schemeClr val="bg2"/>
                </a:solidFill>
                <a:latin typeface="Calibri" pitchFamily="34" charset="0"/>
              </a:rPr>
              <a:t>KIT-negative GIST</a:t>
            </a:r>
          </a:p>
        </p:txBody>
      </p:sp>
      <p:pic>
        <p:nvPicPr>
          <p:cNvPr id="760835" name="Picture 3" descr="Fig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" y="2029080"/>
            <a:ext cx="9043001" cy="3381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2902" y="203200"/>
            <a:ext cx="8420100" cy="1143000"/>
          </a:xfrm>
        </p:spPr>
        <p:txBody>
          <a:bodyPr lIns="90342" tIns="44271" rIns="90342" bIns="44271"/>
          <a:lstStyle/>
          <a:p>
            <a:pPr defTabSz="457106" eaLnBrk="1" hangingPunct="1">
              <a:tabLst>
                <a:tab pos="0" algn="l"/>
                <a:tab pos="457106" algn="l"/>
                <a:tab pos="914210" algn="l"/>
                <a:tab pos="1371316" algn="l"/>
                <a:tab pos="1828421" algn="l"/>
                <a:tab pos="2285526" algn="l"/>
                <a:tab pos="2742630" algn="l"/>
                <a:tab pos="3199736" algn="l"/>
                <a:tab pos="3656841" algn="l"/>
                <a:tab pos="4113946" algn="l"/>
                <a:tab pos="4571052" algn="l"/>
                <a:tab pos="5028157" algn="l"/>
                <a:tab pos="5485263" algn="l"/>
                <a:tab pos="5942368" algn="l"/>
                <a:tab pos="6399473" algn="l"/>
                <a:tab pos="6856578" algn="l"/>
                <a:tab pos="7313683" algn="l"/>
                <a:tab pos="7770789" algn="l"/>
                <a:tab pos="8227894" algn="l"/>
                <a:tab pos="8685000" algn="l"/>
                <a:tab pos="9142104" algn="l"/>
              </a:tabLst>
            </a:pPr>
            <a:r>
              <a:rPr lang="en-US" altLang="en-US" b="1" i="1" smtClean="0">
                <a:solidFill>
                  <a:schemeClr val="bg2"/>
                </a:solidFill>
                <a:latin typeface="Calibri" pitchFamily="34" charset="0"/>
              </a:rPr>
              <a:t>Gastric GISTs with Distinctive Histology (Multinodular/Plexiform)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2" y="1524001"/>
            <a:ext cx="8623300" cy="5016500"/>
          </a:xfrm>
        </p:spPr>
        <p:txBody>
          <a:bodyPr lIns="90342" tIns="44271" rIns="90342" bIns="44271"/>
          <a:lstStyle/>
          <a:p>
            <a:pPr marL="279342" indent="-279342" defTabSz="457106" eaLnBrk="1" hangingPunct="1">
              <a:spcBef>
                <a:spcPct val="0"/>
              </a:spcBef>
              <a:tabLst>
                <a:tab pos="279342" algn="l"/>
                <a:tab pos="392031" algn="l"/>
                <a:tab pos="849137" algn="l"/>
                <a:tab pos="1306241" algn="l"/>
                <a:tab pos="1763347" algn="l"/>
                <a:tab pos="2220452" algn="l"/>
                <a:tab pos="2677558" algn="l"/>
                <a:tab pos="3134663" algn="l"/>
                <a:tab pos="3591768" algn="l"/>
                <a:tab pos="4048874" algn="l"/>
                <a:tab pos="4505978" algn="l"/>
                <a:tab pos="4963084" algn="l"/>
                <a:tab pos="5420189" algn="l"/>
                <a:tab pos="5877295" algn="l"/>
                <a:tab pos="6334399" algn="l"/>
                <a:tab pos="6791505" algn="l"/>
                <a:tab pos="7248611" algn="l"/>
                <a:tab pos="7705715" algn="l"/>
                <a:tab pos="8162821" algn="l"/>
                <a:tab pos="8619925" algn="l"/>
                <a:tab pos="9077031" algn="l"/>
              </a:tabLst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Pediatric GISTs</a:t>
            </a:r>
          </a:p>
          <a:p>
            <a:pPr marL="685658" lvl="1" indent="-228553" defTabSz="457106" eaLnBrk="1" hangingPunct="1">
              <a:spcBef>
                <a:spcPts val="200"/>
              </a:spcBef>
              <a:buClr>
                <a:srgbClr val="FFFFFF"/>
              </a:buClr>
              <a:tabLst>
                <a:tab pos="279342" algn="l"/>
                <a:tab pos="392031" algn="l"/>
                <a:tab pos="849137" algn="l"/>
                <a:tab pos="1306241" algn="l"/>
                <a:tab pos="1763347" algn="l"/>
                <a:tab pos="2220452" algn="l"/>
                <a:tab pos="2677558" algn="l"/>
                <a:tab pos="3134663" algn="l"/>
                <a:tab pos="3591768" algn="l"/>
                <a:tab pos="4048874" algn="l"/>
                <a:tab pos="4505978" algn="l"/>
                <a:tab pos="4963084" algn="l"/>
                <a:tab pos="5420189" algn="l"/>
                <a:tab pos="5877295" algn="l"/>
                <a:tab pos="6334399" algn="l"/>
                <a:tab pos="6791505" algn="l"/>
                <a:tab pos="7248611" algn="l"/>
                <a:tab pos="7705715" algn="l"/>
                <a:tab pos="8162821" algn="l"/>
                <a:tab pos="8619925" algn="l"/>
                <a:tab pos="9077031" algn="l"/>
              </a:tabLst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Female predominance (peak 2</a:t>
            </a:r>
            <a:r>
              <a:rPr lang="en-US" altLang="en-US" sz="2400" b="1" baseline="30000">
                <a:solidFill>
                  <a:schemeClr val="bg2"/>
                </a:solidFill>
                <a:latin typeface="Calibri" pitchFamily="34" charset="0"/>
              </a:rPr>
              <a:t>nd</a:t>
            </a: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 decade)</a:t>
            </a:r>
          </a:p>
          <a:p>
            <a:pPr marL="685658" lvl="1" indent="-228553" defTabSz="457106" eaLnBrk="1" hangingPunct="1">
              <a:spcBef>
                <a:spcPts val="200"/>
              </a:spcBef>
              <a:buClr>
                <a:srgbClr val="FFFFFF"/>
              </a:buClr>
              <a:tabLst>
                <a:tab pos="279342" algn="l"/>
                <a:tab pos="392031" algn="l"/>
                <a:tab pos="849137" algn="l"/>
                <a:tab pos="1306241" algn="l"/>
                <a:tab pos="1763347" algn="l"/>
                <a:tab pos="2220452" algn="l"/>
                <a:tab pos="2677558" algn="l"/>
                <a:tab pos="3134663" algn="l"/>
                <a:tab pos="3591768" algn="l"/>
                <a:tab pos="4048874" algn="l"/>
                <a:tab pos="4505978" algn="l"/>
                <a:tab pos="4963084" algn="l"/>
                <a:tab pos="5420189" algn="l"/>
                <a:tab pos="5877295" algn="l"/>
                <a:tab pos="6334399" algn="l"/>
                <a:tab pos="6791505" algn="l"/>
                <a:tab pos="7248611" algn="l"/>
                <a:tab pos="7705715" algn="l"/>
                <a:tab pos="8162821" algn="l"/>
                <a:tab pos="8619925" algn="l"/>
                <a:tab pos="9077031" algn="l"/>
              </a:tabLst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Indolent, but late metastases common</a:t>
            </a:r>
          </a:p>
          <a:p>
            <a:pPr marL="685658" lvl="1" indent="-228553" defTabSz="457106" eaLnBrk="1" hangingPunct="1">
              <a:spcBef>
                <a:spcPts val="200"/>
              </a:spcBef>
              <a:buClr>
                <a:srgbClr val="FFFFFF"/>
              </a:buClr>
              <a:tabLst>
                <a:tab pos="279342" algn="l"/>
                <a:tab pos="392031" algn="l"/>
                <a:tab pos="849137" algn="l"/>
                <a:tab pos="1306241" algn="l"/>
                <a:tab pos="1763347" algn="l"/>
                <a:tab pos="2220452" algn="l"/>
                <a:tab pos="2677558" algn="l"/>
                <a:tab pos="3134663" algn="l"/>
                <a:tab pos="3591768" algn="l"/>
                <a:tab pos="4048874" algn="l"/>
                <a:tab pos="4505978" algn="l"/>
                <a:tab pos="4963084" algn="l"/>
                <a:tab pos="5420189" algn="l"/>
                <a:tab pos="5877295" algn="l"/>
                <a:tab pos="6334399" algn="l"/>
                <a:tab pos="6791505" algn="l"/>
                <a:tab pos="7248611" algn="l"/>
                <a:tab pos="7705715" algn="l"/>
                <a:tab pos="8162821" algn="l"/>
                <a:tab pos="8619925" algn="l"/>
                <a:tab pos="9077031" algn="l"/>
              </a:tabLst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Molecular genetic basis unknown</a:t>
            </a:r>
          </a:p>
          <a:p>
            <a:pPr marL="279342" indent="-279342" defTabSz="457106" eaLnBrk="1" hangingPunct="1">
              <a:spcBef>
                <a:spcPts val="2000"/>
              </a:spcBef>
              <a:buClr>
                <a:srgbClr val="FFFFFF"/>
              </a:buClr>
              <a:tabLst>
                <a:tab pos="279342" algn="l"/>
                <a:tab pos="392031" algn="l"/>
                <a:tab pos="849137" algn="l"/>
                <a:tab pos="1306241" algn="l"/>
                <a:tab pos="1763347" algn="l"/>
                <a:tab pos="2220452" algn="l"/>
                <a:tab pos="2677558" algn="l"/>
                <a:tab pos="3134663" algn="l"/>
                <a:tab pos="3591768" algn="l"/>
                <a:tab pos="4048874" algn="l"/>
                <a:tab pos="4505978" algn="l"/>
                <a:tab pos="4963084" algn="l"/>
                <a:tab pos="5420189" algn="l"/>
                <a:tab pos="5877295" algn="l"/>
                <a:tab pos="6334399" algn="l"/>
                <a:tab pos="6791505" algn="l"/>
                <a:tab pos="7248611" algn="l"/>
                <a:tab pos="7705715" algn="l"/>
                <a:tab pos="8162821" algn="l"/>
                <a:tab pos="8619925" algn="l"/>
                <a:tab pos="9077031" algn="l"/>
              </a:tabLst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Carney Triad</a:t>
            </a:r>
          </a:p>
          <a:p>
            <a:pPr marL="685658" lvl="1" indent="-228553" defTabSz="457106" eaLnBrk="1" hangingPunct="1">
              <a:spcBef>
                <a:spcPts val="200"/>
              </a:spcBef>
              <a:buClr>
                <a:srgbClr val="FFFFFF"/>
              </a:buClr>
              <a:tabLst>
                <a:tab pos="279342" algn="l"/>
                <a:tab pos="392031" algn="l"/>
                <a:tab pos="849137" algn="l"/>
                <a:tab pos="1306241" algn="l"/>
                <a:tab pos="1763347" algn="l"/>
                <a:tab pos="2220452" algn="l"/>
                <a:tab pos="2677558" algn="l"/>
                <a:tab pos="3134663" algn="l"/>
                <a:tab pos="3591768" algn="l"/>
                <a:tab pos="4048874" algn="l"/>
                <a:tab pos="4505978" algn="l"/>
                <a:tab pos="4963084" algn="l"/>
                <a:tab pos="5420189" algn="l"/>
                <a:tab pos="5877295" algn="l"/>
                <a:tab pos="6334399" algn="l"/>
                <a:tab pos="6791505" algn="l"/>
                <a:tab pos="7248611" algn="l"/>
                <a:tab pos="7705715" algn="l"/>
                <a:tab pos="8162821" algn="l"/>
                <a:tab pos="8619925" algn="l"/>
                <a:tab pos="9077031" algn="l"/>
              </a:tabLst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Gastric GIST, pulmonary chondroma, paraganglioma</a:t>
            </a:r>
          </a:p>
          <a:p>
            <a:pPr marL="685658" lvl="1" indent="-228553" defTabSz="457106" eaLnBrk="1" hangingPunct="1">
              <a:spcBef>
                <a:spcPts val="200"/>
              </a:spcBef>
              <a:buClr>
                <a:srgbClr val="FFFFFF"/>
              </a:buClr>
              <a:tabLst>
                <a:tab pos="279342" algn="l"/>
                <a:tab pos="392031" algn="l"/>
                <a:tab pos="849137" algn="l"/>
                <a:tab pos="1306241" algn="l"/>
                <a:tab pos="1763347" algn="l"/>
                <a:tab pos="2220452" algn="l"/>
                <a:tab pos="2677558" algn="l"/>
                <a:tab pos="3134663" algn="l"/>
                <a:tab pos="3591768" algn="l"/>
                <a:tab pos="4048874" algn="l"/>
                <a:tab pos="4505978" algn="l"/>
                <a:tab pos="4963084" algn="l"/>
                <a:tab pos="5420189" algn="l"/>
                <a:tab pos="5877295" algn="l"/>
                <a:tab pos="6334399" algn="l"/>
                <a:tab pos="6791505" algn="l"/>
                <a:tab pos="7248611" algn="l"/>
                <a:tab pos="7705715" algn="l"/>
                <a:tab pos="8162821" algn="l"/>
                <a:tab pos="8619925" algn="l"/>
                <a:tab pos="9077031" algn="l"/>
              </a:tabLst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Molecular genetic basis unknown</a:t>
            </a:r>
          </a:p>
          <a:p>
            <a:pPr marL="279342" indent="-279342" defTabSz="457106" eaLnBrk="1" hangingPunct="1">
              <a:spcBef>
                <a:spcPts val="2000"/>
              </a:spcBef>
              <a:buClr>
                <a:srgbClr val="FFFFFF"/>
              </a:buClr>
              <a:tabLst>
                <a:tab pos="279342" algn="l"/>
                <a:tab pos="392031" algn="l"/>
                <a:tab pos="849137" algn="l"/>
                <a:tab pos="1306241" algn="l"/>
                <a:tab pos="1763347" algn="l"/>
                <a:tab pos="2220452" algn="l"/>
                <a:tab pos="2677558" algn="l"/>
                <a:tab pos="3134663" algn="l"/>
                <a:tab pos="3591768" algn="l"/>
                <a:tab pos="4048874" algn="l"/>
                <a:tab pos="4505978" algn="l"/>
                <a:tab pos="4963084" algn="l"/>
                <a:tab pos="5420189" algn="l"/>
                <a:tab pos="5877295" algn="l"/>
                <a:tab pos="6334399" algn="l"/>
                <a:tab pos="6791505" algn="l"/>
                <a:tab pos="7248611" algn="l"/>
                <a:tab pos="7705715" algn="l"/>
                <a:tab pos="8162821" algn="l"/>
                <a:tab pos="8619925" algn="l"/>
                <a:tab pos="9077031" algn="l"/>
              </a:tabLst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Carney-Stratakis Syndrome</a:t>
            </a:r>
          </a:p>
          <a:p>
            <a:pPr marL="685658" lvl="1" indent="-228553" defTabSz="457106" eaLnBrk="1" hangingPunct="1">
              <a:spcBef>
                <a:spcPts val="200"/>
              </a:spcBef>
              <a:buClr>
                <a:srgbClr val="FFFFFF"/>
              </a:buClr>
              <a:tabLst>
                <a:tab pos="279342" algn="l"/>
                <a:tab pos="392031" algn="l"/>
                <a:tab pos="849137" algn="l"/>
                <a:tab pos="1306241" algn="l"/>
                <a:tab pos="1763347" algn="l"/>
                <a:tab pos="2220452" algn="l"/>
                <a:tab pos="2677558" algn="l"/>
                <a:tab pos="3134663" algn="l"/>
                <a:tab pos="3591768" algn="l"/>
                <a:tab pos="4048874" algn="l"/>
                <a:tab pos="4505978" algn="l"/>
                <a:tab pos="4963084" algn="l"/>
                <a:tab pos="5420189" algn="l"/>
                <a:tab pos="5877295" algn="l"/>
                <a:tab pos="6334399" algn="l"/>
                <a:tab pos="6791505" algn="l"/>
                <a:tab pos="7248611" algn="l"/>
                <a:tab pos="7705715" algn="l"/>
                <a:tab pos="8162821" algn="l"/>
                <a:tab pos="8619925" algn="l"/>
                <a:tab pos="9077031" algn="l"/>
              </a:tabLst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Gastric GIST and paraganglioma</a:t>
            </a:r>
          </a:p>
          <a:p>
            <a:pPr marL="685658" lvl="1" indent="-228553" defTabSz="457106" eaLnBrk="1" hangingPunct="1">
              <a:spcBef>
                <a:spcPts val="200"/>
              </a:spcBef>
              <a:buClr>
                <a:srgbClr val="FFFFFF"/>
              </a:buClr>
              <a:tabLst>
                <a:tab pos="279342" algn="l"/>
                <a:tab pos="392031" algn="l"/>
                <a:tab pos="849137" algn="l"/>
                <a:tab pos="1306241" algn="l"/>
                <a:tab pos="1763347" algn="l"/>
                <a:tab pos="2220452" algn="l"/>
                <a:tab pos="2677558" algn="l"/>
                <a:tab pos="3134663" algn="l"/>
                <a:tab pos="3591768" algn="l"/>
                <a:tab pos="4048874" algn="l"/>
                <a:tab pos="4505978" algn="l"/>
                <a:tab pos="4963084" algn="l"/>
                <a:tab pos="5420189" algn="l"/>
                <a:tab pos="5877295" algn="l"/>
                <a:tab pos="6334399" algn="l"/>
                <a:tab pos="6791505" algn="l"/>
                <a:tab pos="7248611" algn="l"/>
                <a:tab pos="7705715" algn="l"/>
                <a:tab pos="8162821" algn="l"/>
                <a:tab pos="8619925" algn="l"/>
                <a:tab pos="9077031" algn="l"/>
              </a:tabLst>
            </a:pP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Germline mutations in succinate dehydrogenase subunit genes (</a:t>
            </a:r>
            <a:r>
              <a:rPr lang="en-US" altLang="en-US" sz="2400" b="1" i="1">
                <a:solidFill>
                  <a:schemeClr val="bg2"/>
                </a:solidFill>
                <a:latin typeface="Calibri" pitchFamily="34" charset="0"/>
              </a:rPr>
              <a:t>SDHA</a:t>
            </a: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, </a:t>
            </a:r>
            <a:r>
              <a:rPr lang="en-US" altLang="en-US" sz="2400" b="1" i="1">
                <a:solidFill>
                  <a:schemeClr val="bg2"/>
                </a:solidFill>
                <a:latin typeface="Calibri" pitchFamily="34" charset="0"/>
              </a:rPr>
              <a:t>SDHB</a:t>
            </a: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, </a:t>
            </a:r>
            <a:r>
              <a:rPr lang="en-US" altLang="en-US" sz="2400" b="1" i="1">
                <a:solidFill>
                  <a:schemeClr val="bg2"/>
                </a:solidFill>
                <a:latin typeface="Calibri" pitchFamily="34" charset="0"/>
              </a:rPr>
              <a:t>SDHC</a:t>
            </a: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, or </a:t>
            </a:r>
            <a:r>
              <a:rPr lang="en-US" altLang="en-US" sz="2400" b="1" i="1">
                <a:solidFill>
                  <a:schemeClr val="bg2"/>
                </a:solidFill>
                <a:latin typeface="Calibri" pitchFamily="34" charset="0"/>
              </a:rPr>
              <a:t>SDHD</a:t>
            </a:r>
            <a:r>
              <a:rPr lang="en-US" altLang="en-US" sz="2400" b="1">
                <a:solidFill>
                  <a:schemeClr val="bg2"/>
                </a:solidFill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2902" y="203200"/>
            <a:ext cx="8420100" cy="1143000"/>
          </a:xfrm>
        </p:spPr>
        <p:txBody>
          <a:bodyPr lIns="90342" tIns="44271" rIns="90342" bIns="44271"/>
          <a:lstStyle/>
          <a:p>
            <a:pPr defTabSz="457106" eaLnBrk="1" hangingPunct="1">
              <a:tabLst>
                <a:tab pos="0" algn="l"/>
                <a:tab pos="457106" algn="l"/>
                <a:tab pos="914210" algn="l"/>
                <a:tab pos="1371316" algn="l"/>
                <a:tab pos="1828421" algn="l"/>
                <a:tab pos="2285526" algn="l"/>
                <a:tab pos="2742630" algn="l"/>
                <a:tab pos="3199736" algn="l"/>
                <a:tab pos="3656841" algn="l"/>
                <a:tab pos="4113946" algn="l"/>
                <a:tab pos="4571052" algn="l"/>
                <a:tab pos="5028157" algn="l"/>
                <a:tab pos="5485263" algn="l"/>
                <a:tab pos="5942368" algn="l"/>
                <a:tab pos="6399473" algn="l"/>
                <a:tab pos="6856578" algn="l"/>
                <a:tab pos="7313683" algn="l"/>
                <a:tab pos="7770789" algn="l"/>
                <a:tab pos="8227894" algn="l"/>
                <a:tab pos="8685000" algn="l"/>
                <a:tab pos="9142104" algn="l"/>
              </a:tabLst>
            </a:pPr>
            <a:r>
              <a:rPr lang="en-US" altLang="en-US" b="1" i="1" smtClean="0">
                <a:solidFill>
                  <a:schemeClr val="bg2"/>
                </a:solidFill>
                <a:latin typeface="Calibri" pitchFamily="34" charset="0"/>
              </a:rPr>
              <a:t>GIST with Distinctive Histology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422402"/>
            <a:ext cx="8890000" cy="5295900"/>
          </a:xfrm>
        </p:spPr>
        <p:txBody>
          <a:bodyPr lIns="90342" tIns="44271" rIns="90342" bIns="44271"/>
          <a:lstStyle/>
          <a:p>
            <a:pPr marL="279342" indent="-279342" defTabSz="457106" eaLnBrk="1" hangingPunct="1">
              <a:spcBef>
                <a:spcPct val="0"/>
              </a:spcBef>
              <a:spcAft>
                <a:spcPct val="40000"/>
              </a:spcAft>
              <a:tabLst>
                <a:tab pos="279342" algn="l"/>
                <a:tab pos="392031" algn="l"/>
                <a:tab pos="849137" algn="l"/>
                <a:tab pos="1306241" algn="l"/>
                <a:tab pos="1763347" algn="l"/>
                <a:tab pos="2220452" algn="l"/>
                <a:tab pos="2677558" algn="l"/>
                <a:tab pos="3134663" algn="l"/>
                <a:tab pos="3591768" algn="l"/>
                <a:tab pos="4048874" algn="l"/>
                <a:tab pos="4505978" algn="l"/>
                <a:tab pos="4963084" algn="l"/>
                <a:tab pos="5420189" algn="l"/>
                <a:tab pos="5877295" algn="l"/>
                <a:tab pos="6334399" algn="l"/>
                <a:tab pos="6791505" algn="l"/>
                <a:tab pos="7248611" algn="l"/>
                <a:tab pos="7705715" algn="l"/>
                <a:tab pos="8162821" algn="l"/>
                <a:tab pos="8619925" algn="l"/>
                <a:tab pos="9077031" algn="l"/>
              </a:tabLst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Multinodular/plexiform growth pattern</a:t>
            </a:r>
          </a:p>
          <a:p>
            <a:pPr marL="279342" indent="-279342" defTabSz="457106" eaLnBrk="1" hangingPunct="1">
              <a:spcBef>
                <a:spcPct val="0"/>
              </a:spcBef>
              <a:spcAft>
                <a:spcPct val="40000"/>
              </a:spcAft>
              <a:tabLst>
                <a:tab pos="279342" algn="l"/>
                <a:tab pos="392031" algn="l"/>
                <a:tab pos="849137" algn="l"/>
                <a:tab pos="1306241" algn="l"/>
                <a:tab pos="1763347" algn="l"/>
                <a:tab pos="2220452" algn="l"/>
                <a:tab pos="2677558" algn="l"/>
                <a:tab pos="3134663" algn="l"/>
                <a:tab pos="3591768" algn="l"/>
                <a:tab pos="4048874" algn="l"/>
                <a:tab pos="4505978" algn="l"/>
                <a:tab pos="4963084" algn="l"/>
                <a:tab pos="5420189" algn="l"/>
                <a:tab pos="5877295" algn="l"/>
                <a:tab pos="6334399" algn="l"/>
                <a:tab pos="6791505" algn="l"/>
                <a:tab pos="7248611" algn="l"/>
                <a:tab pos="7705715" algn="l"/>
                <a:tab pos="8162821" algn="l"/>
                <a:tab pos="8619925" algn="l"/>
                <a:tab pos="9077031" algn="l"/>
              </a:tabLst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Epithelioid or mixed morphology</a:t>
            </a:r>
          </a:p>
          <a:p>
            <a:pPr marL="279342" indent="-279342" defTabSz="457106" eaLnBrk="1" hangingPunct="1">
              <a:spcBef>
                <a:spcPct val="0"/>
              </a:spcBef>
              <a:spcAft>
                <a:spcPct val="40000"/>
              </a:spcAft>
              <a:tabLst>
                <a:tab pos="279342" algn="l"/>
                <a:tab pos="392031" algn="l"/>
                <a:tab pos="849137" algn="l"/>
                <a:tab pos="1306241" algn="l"/>
                <a:tab pos="1763347" algn="l"/>
                <a:tab pos="2220452" algn="l"/>
                <a:tab pos="2677558" algn="l"/>
                <a:tab pos="3134663" algn="l"/>
                <a:tab pos="3591768" algn="l"/>
                <a:tab pos="4048874" algn="l"/>
                <a:tab pos="4505978" algn="l"/>
                <a:tab pos="4963084" algn="l"/>
                <a:tab pos="5420189" algn="l"/>
                <a:tab pos="5877295" algn="l"/>
                <a:tab pos="6334399" algn="l"/>
                <a:tab pos="6791505" algn="l"/>
                <a:tab pos="7248611" algn="l"/>
                <a:tab pos="7705715" algn="l"/>
                <a:tab pos="8162821" algn="l"/>
                <a:tab pos="8619925" algn="l"/>
                <a:tab pos="9077031" algn="l"/>
              </a:tabLst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“Pediatric-type” or “type 2” GISTs</a:t>
            </a:r>
          </a:p>
          <a:p>
            <a:pPr marL="279342" indent="-279342" defTabSz="457106" eaLnBrk="1" hangingPunct="1">
              <a:spcBef>
                <a:spcPct val="0"/>
              </a:spcBef>
              <a:spcAft>
                <a:spcPct val="40000"/>
              </a:spcAft>
              <a:tabLst>
                <a:tab pos="279342" algn="l"/>
                <a:tab pos="392031" algn="l"/>
                <a:tab pos="849137" algn="l"/>
                <a:tab pos="1306241" algn="l"/>
                <a:tab pos="1763347" algn="l"/>
                <a:tab pos="2220452" algn="l"/>
                <a:tab pos="2677558" algn="l"/>
                <a:tab pos="3134663" algn="l"/>
                <a:tab pos="3591768" algn="l"/>
                <a:tab pos="4048874" algn="l"/>
                <a:tab pos="4505978" algn="l"/>
                <a:tab pos="4963084" algn="l"/>
                <a:tab pos="5420189" algn="l"/>
                <a:tab pos="5877295" algn="l"/>
                <a:tab pos="6334399" algn="l"/>
                <a:tab pos="6791505" algn="l"/>
                <a:tab pos="7248611" algn="l"/>
                <a:tab pos="7705715" algn="l"/>
                <a:tab pos="8162821" algn="l"/>
                <a:tab pos="8619925" algn="l"/>
                <a:tab pos="9077031" algn="l"/>
              </a:tabLst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Loss of SDHB staining by IHC</a:t>
            </a:r>
          </a:p>
          <a:p>
            <a:pPr marL="279342" indent="-279342" defTabSz="457106" eaLnBrk="1" hangingPunct="1">
              <a:spcBef>
                <a:spcPct val="0"/>
              </a:spcBef>
              <a:spcAft>
                <a:spcPct val="40000"/>
              </a:spcAft>
              <a:tabLst>
                <a:tab pos="279342" algn="l"/>
                <a:tab pos="392031" algn="l"/>
                <a:tab pos="849137" algn="l"/>
                <a:tab pos="1306241" algn="l"/>
                <a:tab pos="1763347" algn="l"/>
                <a:tab pos="2220452" algn="l"/>
                <a:tab pos="2677558" algn="l"/>
                <a:tab pos="3134663" algn="l"/>
                <a:tab pos="3591768" algn="l"/>
                <a:tab pos="4048874" algn="l"/>
                <a:tab pos="4505978" algn="l"/>
                <a:tab pos="4963084" algn="l"/>
                <a:tab pos="5420189" algn="l"/>
                <a:tab pos="5877295" algn="l"/>
                <a:tab pos="6334399" algn="l"/>
                <a:tab pos="6791505" algn="l"/>
                <a:tab pos="7248611" algn="l"/>
                <a:tab pos="7705715" algn="l"/>
                <a:tab pos="8162821" algn="l"/>
                <a:tab pos="8619925" algn="l"/>
                <a:tab pos="9077031" algn="l"/>
              </a:tabLst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Lymph node metastases common</a:t>
            </a:r>
          </a:p>
          <a:p>
            <a:pPr marL="279342" indent="-279342" defTabSz="457106" eaLnBrk="1" hangingPunct="1">
              <a:spcBef>
                <a:spcPct val="0"/>
              </a:spcBef>
              <a:spcAft>
                <a:spcPct val="40000"/>
              </a:spcAft>
              <a:tabLst>
                <a:tab pos="279342" algn="l"/>
                <a:tab pos="392031" algn="l"/>
                <a:tab pos="849137" algn="l"/>
                <a:tab pos="1306241" algn="l"/>
                <a:tab pos="1763347" algn="l"/>
                <a:tab pos="2220452" algn="l"/>
                <a:tab pos="2677558" algn="l"/>
                <a:tab pos="3134663" algn="l"/>
                <a:tab pos="3591768" algn="l"/>
                <a:tab pos="4048874" algn="l"/>
                <a:tab pos="4505978" algn="l"/>
                <a:tab pos="4963084" algn="l"/>
                <a:tab pos="5420189" algn="l"/>
                <a:tab pos="5877295" algn="l"/>
                <a:tab pos="6334399" algn="l"/>
                <a:tab pos="6791505" algn="l"/>
                <a:tab pos="7248611" algn="l"/>
                <a:tab pos="7705715" algn="l"/>
                <a:tab pos="8162821" algn="l"/>
                <a:tab pos="8619925" algn="l"/>
                <a:tab pos="9077031" algn="l"/>
              </a:tabLst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Distant metastases common – clinically indolent</a:t>
            </a:r>
          </a:p>
          <a:p>
            <a:pPr marL="279342" indent="-279342" defTabSz="457106" eaLnBrk="1" hangingPunct="1">
              <a:spcBef>
                <a:spcPct val="0"/>
              </a:spcBef>
              <a:spcAft>
                <a:spcPct val="40000"/>
              </a:spcAft>
              <a:tabLst>
                <a:tab pos="279342" algn="l"/>
                <a:tab pos="392031" algn="l"/>
                <a:tab pos="849137" algn="l"/>
                <a:tab pos="1306241" algn="l"/>
                <a:tab pos="1763347" algn="l"/>
                <a:tab pos="2220452" algn="l"/>
                <a:tab pos="2677558" algn="l"/>
                <a:tab pos="3134663" algn="l"/>
                <a:tab pos="3591768" algn="l"/>
                <a:tab pos="4048874" algn="l"/>
                <a:tab pos="4505978" algn="l"/>
                <a:tab pos="4963084" algn="l"/>
                <a:tab pos="5420189" algn="l"/>
                <a:tab pos="5877295" algn="l"/>
                <a:tab pos="6334399" algn="l"/>
                <a:tab pos="6791505" algn="l"/>
                <a:tab pos="7248611" algn="l"/>
                <a:tab pos="7705715" algn="l"/>
                <a:tab pos="8162821" algn="l"/>
                <a:tab pos="8619925" algn="l"/>
                <a:tab pos="9077031" algn="l"/>
              </a:tabLst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Current risk assessment criteria do not reliably predict behavior</a:t>
            </a:r>
          </a:p>
          <a:p>
            <a:pPr marL="279342" indent="-279342" defTabSz="457106" eaLnBrk="1" hangingPunct="1">
              <a:spcBef>
                <a:spcPct val="0"/>
              </a:spcBef>
              <a:spcAft>
                <a:spcPct val="40000"/>
              </a:spcAft>
              <a:tabLst>
                <a:tab pos="279342" algn="l"/>
                <a:tab pos="392031" algn="l"/>
                <a:tab pos="849137" algn="l"/>
                <a:tab pos="1306241" algn="l"/>
                <a:tab pos="1763347" algn="l"/>
                <a:tab pos="2220452" algn="l"/>
                <a:tab pos="2677558" algn="l"/>
                <a:tab pos="3134663" algn="l"/>
                <a:tab pos="3591768" algn="l"/>
                <a:tab pos="4048874" algn="l"/>
                <a:tab pos="4505978" algn="l"/>
                <a:tab pos="4963084" algn="l"/>
                <a:tab pos="5420189" algn="l"/>
                <a:tab pos="5877295" algn="l"/>
                <a:tab pos="6334399" algn="l"/>
                <a:tab pos="6791505" algn="l"/>
                <a:tab pos="7248611" algn="l"/>
                <a:tab pos="7705715" algn="l"/>
                <a:tab pos="8162821" algn="l"/>
                <a:tab pos="8619925" algn="l"/>
                <a:tab pos="9077031" algn="l"/>
              </a:tabLst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No response to imatinib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130" name="Picture 3" descr="Ped-type G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-76200"/>
            <a:ext cx="7913688" cy="6883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5838828" y="133350"/>
            <a:ext cx="2195734" cy="40227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lIns="89982" tIns="46790" rIns="89982" bIns="4679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Lucida Sans Unicode" pitchFamily="34" charset="0"/>
              </a:rPr>
              <a:t>11-year-old female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 rot="-5400000">
            <a:off x="6810580" y="4529249"/>
            <a:ext cx="4196942" cy="307758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b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chemeClr val="folHlink"/>
                </a:solidFill>
                <a:latin typeface="Calibri" pitchFamily="34" charset="0"/>
                <a:cs typeface="Times New Roman" pitchFamily="18" charset="0"/>
              </a:rPr>
              <a:t>Courtesy of Jason Hornick, BWH/Harvard, Boston, MA</a:t>
            </a:r>
            <a:endParaRPr lang="en-US" altLang="en-US" sz="1400" b="1">
              <a:solidFill>
                <a:schemeClr val="folHlink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178" name="Picture 2" descr="SUR-10-4150 cropped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9144000" cy="5626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2"/>
          <p:cNvSpPr txBox="1">
            <a:spLocks noChangeArrowheads="1"/>
          </p:cNvSpPr>
          <p:nvPr/>
        </p:nvSpPr>
        <p:spPr bwMode="auto">
          <a:xfrm>
            <a:off x="1460500" y="76202"/>
            <a:ext cx="5377054" cy="58693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lIns="89982" tIns="46790" rIns="89982" bIns="4679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en-US" b="1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Lucida Sans Unicode" pitchFamily="34" charset="0"/>
              </a:rPr>
              <a:t>Pediatric-type GIST in an Adult</a:t>
            </a:r>
          </a:p>
        </p:txBody>
      </p:sp>
      <p:sp>
        <p:nvSpPr>
          <p:cNvPr id="71684" name="Text Box 2"/>
          <p:cNvSpPr txBox="1">
            <a:spLocks noChangeArrowheads="1"/>
          </p:cNvSpPr>
          <p:nvPr/>
        </p:nvSpPr>
        <p:spPr bwMode="auto">
          <a:xfrm>
            <a:off x="161928" y="5715001"/>
            <a:ext cx="2195734" cy="40227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lIns="89982" tIns="46790" rIns="89982" bIns="4679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Lucida Sans Unicode" pitchFamily="34" charset="0"/>
              </a:rPr>
              <a:t>49-year-old female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4883153" y="6474045"/>
            <a:ext cx="4196942" cy="307758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b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chemeClr val="folHlink"/>
                </a:solidFill>
                <a:latin typeface="Calibri" pitchFamily="34" charset="0"/>
                <a:cs typeface="Times New Roman" pitchFamily="18" charset="0"/>
              </a:rPr>
              <a:t>Courtesy of Jason Hornick, BWH/Harvard, Boston, MA</a:t>
            </a:r>
            <a:endParaRPr lang="en-US" altLang="en-US" sz="1400" b="1">
              <a:solidFill>
                <a:schemeClr val="folHlink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Case 5 plex 10xa edit fli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" y="31750"/>
            <a:ext cx="5105400" cy="68262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7" name="Picture 4" descr="Case 5 plex 10xb edit fli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274" name="Picture 4" descr="GIST LN m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2"/>
          <p:cNvSpPr txBox="1">
            <a:spLocks noChangeArrowheads="1"/>
          </p:cNvSpPr>
          <p:nvPr/>
        </p:nvSpPr>
        <p:spPr bwMode="auto">
          <a:xfrm>
            <a:off x="5126040" y="6246813"/>
            <a:ext cx="3406130" cy="40227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lIns="89982" tIns="46790" rIns="89982" bIns="4679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Lucida Sans Unicode" pitchFamily="34" charset="0"/>
              </a:rPr>
              <a:t>Metastatic pediatric-type GIST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370" name="Picture 6" descr="SHDB KIT ex 11 40Xc FOR 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3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 Box 2"/>
          <p:cNvSpPr txBox="1">
            <a:spLocks noChangeArrowheads="1"/>
          </p:cNvSpPr>
          <p:nvPr/>
        </p:nvSpPr>
        <p:spPr bwMode="auto">
          <a:xfrm>
            <a:off x="258765" y="207965"/>
            <a:ext cx="1463675" cy="58693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lIns="89982" tIns="46790" rIns="89982" bIns="4679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en-US" b="1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Lucida Sans Unicode" pitchFamily="34" charset="0"/>
              </a:rPr>
              <a:t>SDHB</a:t>
            </a:r>
          </a:p>
        </p:txBody>
      </p:sp>
      <p:sp>
        <p:nvSpPr>
          <p:cNvPr id="74756" name="Text Box 2"/>
          <p:cNvSpPr txBox="1">
            <a:spLocks noChangeArrowheads="1"/>
          </p:cNvSpPr>
          <p:nvPr/>
        </p:nvSpPr>
        <p:spPr bwMode="auto">
          <a:xfrm>
            <a:off x="5748341" y="6246813"/>
            <a:ext cx="2804555" cy="40227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lIns="89982" tIns="46790" rIns="89982" bIns="4679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en-US" sz="2000" b="1" i="1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Lucida Sans Unicode" pitchFamily="34" charset="0"/>
              </a:rPr>
              <a:t>KIT</a:t>
            </a:r>
            <a:r>
              <a:rPr lang="en-US" altLang="en-US" sz="2000" b="1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Lucida Sans Unicode" pitchFamily="34" charset="0"/>
              </a:rPr>
              <a:t> exon 11-mutant GIST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418" name="Picture 7" descr="SDHB WT GIST 4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3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2"/>
          <p:cNvSpPr txBox="1">
            <a:spLocks noChangeArrowheads="1"/>
          </p:cNvSpPr>
          <p:nvPr/>
        </p:nvSpPr>
        <p:spPr bwMode="auto">
          <a:xfrm>
            <a:off x="195265" y="144465"/>
            <a:ext cx="1463675" cy="58693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lIns="89982" tIns="46790" rIns="89982" bIns="4679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en-US" b="1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Lucida Sans Unicode" pitchFamily="34" charset="0"/>
              </a:rPr>
              <a:t>SDHB</a:t>
            </a:r>
          </a:p>
        </p:txBody>
      </p:sp>
      <p:sp>
        <p:nvSpPr>
          <p:cNvPr id="75780" name="Text Box 2"/>
          <p:cNvSpPr txBox="1">
            <a:spLocks noChangeArrowheads="1"/>
          </p:cNvSpPr>
          <p:nvPr/>
        </p:nvSpPr>
        <p:spPr bwMode="auto">
          <a:xfrm>
            <a:off x="5786439" y="6246813"/>
            <a:ext cx="2746526" cy="40227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lIns="89982" tIns="46790" rIns="89982" bIns="4679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Lucida Sans Unicode" pitchFamily="34" charset="0"/>
              </a:rPr>
              <a:t>“Wild-type” gastric GIST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971800"/>
            <a:ext cx="7772400" cy="1600200"/>
          </a:xfrm>
        </p:spPr>
        <p:txBody>
          <a:bodyPr/>
          <a:lstStyle/>
          <a:p>
            <a:pPr marL="838026" indent="-838026" eaLnBrk="1" hangingPunct="1"/>
            <a:r>
              <a:rPr lang="en-US" altLang="en-US" b="1" i="1" smtClean="0">
                <a:solidFill>
                  <a:schemeClr val="bg2"/>
                </a:solidFill>
                <a:latin typeface="Calibri" pitchFamily="34" charset="0"/>
              </a:rPr>
              <a:t>Risk assessment in GIST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4233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2049465" y="15877"/>
            <a:ext cx="4988761" cy="6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chemeClr val="bg2"/>
                </a:solidFill>
                <a:latin typeface="Calibri" pitchFamily="34" charset="0"/>
              </a:rPr>
              <a:t>GIST – Prognostic Factors</a:t>
            </a: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0" y="609602"/>
            <a:ext cx="9144000" cy="61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Calibri" pitchFamily="34" charset="0"/>
              </a:rPr>
              <a:t>Size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Calibri" pitchFamily="34" charset="0"/>
              </a:rPr>
              <a:t>Mitotic Rate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Calibri" pitchFamily="34" charset="0"/>
              </a:rPr>
              <a:t>Anatomic Location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Pleomorphism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Cellularity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Necrosis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Mucosal Invasion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Proliferation Markers (Ki-67, Mib-1, PCNA, etc)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DNA Flow Cytometry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Image Analysis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Nuclear Organizer Regions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2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Problem – Small GISTs without mitoses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Calibri" pitchFamily="34" charset="0"/>
              </a:rPr>
              <a:t>can metastasize!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626974" y="320677"/>
            <a:ext cx="6201209" cy="6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chemeClr val="bg2"/>
                </a:solidFill>
                <a:latin typeface="Calibri" pitchFamily="34" charset="0"/>
              </a:rPr>
              <a:t>NIH Consensus Risk Assessment</a:t>
            </a:r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4114800" y="927100"/>
            <a:ext cx="184690" cy="52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726020" name="Group 4"/>
          <p:cNvGraphicFramePr>
            <a:graphicFrameLocks noGrp="1"/>
          </p:cNvGraphicFramePr>
          <p:nvPr/>
        </p:nvGraphicFramePr>
        <p:xfrm>
          <a:off x="457205" y="1376363"/>
          <a:ext cx="8334375" cy="7920990"/>
        </p:xfrm>
        <a:graphic>
          <a:graphicData uri="http://schemas.openxmlformats.org/drawingml/2006/table">
            <a:tbl>
              <a:tblPr/>
              <a:tblGrid>
                <a:gridCol w="3152775"/>
                <a:gridCol w="2590800"/>
                <a:gridCol w="2590800"/>
              </a:tblGrid>
              <a:tr h="937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Size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Mitotic Count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937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Very Low Risk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&lt; 2 cm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&lt; 5/50 HPF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937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Low Risk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2-5 cm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&lt; 5/50 HPF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937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Intermediate Risk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&lt; 5 cm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6-10/50 HPF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937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5-10 cm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&lt; 5/50 HPF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937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High Risk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&gt; 5 cm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&gt; 5/50 HPF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3601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&gt; 10 cm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Any Mitotic Rate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937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Any Size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&gt; 10/50 HPF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78892" name="Rectangle 44"/>
          <p:cNvSpPr>
            <a:spLocks noChangeArrowheads="1"/>
          </p:cNvSpPr>
          <p:nvPr/>
        </p:nvSpPr>
        <p:spPr bwMode="auto">
          <a:xfrm>
            <a:off x="6400803" y="6391276"/>
            <a:ext cx="2611187" cy="307758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Fletcher et al., Hum Pathol, 2002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143000" y="365128"/>
            <a:ext cx="6781800" cy="70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chemeClr val="bg2"/>
                </a:solidFill>
                <a:latin typeface="Calibri" pitchFamily="34" charset="0"/>
              </a:rPr>
              <a:t>GIST: Sites of Involvement</a:t>
            </a: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457200" y="5334000"/>
            <a:ext cx="8382000" cy="1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bg2"/>
                </a:solidFill>
                <a:latin typeface="Calibri" pitchFamily="34" charset="0"/>
              </a:rPr>
              <a:t>Omentum, mesentery, pelvis and retroperitoneum = EGIST (&lt;1%)</a:t>
            </a:r>
          </a:p>
        </p:txBody>
      </p:sp>
      <p:pic>
        <p:nvPicPr>
          <p:cNvPr id="7301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r="12195"/>
          <a:stretch>
            <a:fillRect/>
          </a:stretch>
        </p:blipFill>
        <p:spPr bwMode="auto">
          <a:xfrm>
            <a:off x="4001944" y="1297559"/>
            <a:ext cx="4989656" cy="4036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3108329" y="6474045"/>
            <a:ext cx="5933315" cy="307758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b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  <a:cs typeface="Times New Roman" pitchFamily="18" charset="0"/>
              </a:rPr>
              <a:t>Hornick &amp; Lazar.  GSI website:  Understanding Your Pathology Report for GIST.</a:t>
            </a:r>
            <a:endParaRPr lang="en-US" altLang="en-US" sz="1400" b="1">
              <a:solidFill>
                <a:srgbClr val="5F5F5F"/>
              </a:solidFill>
              <a:latin typeface="Calibri" pitchFamily="34" charset="0"/>
            </a:endParaRPr>
          </a:p>
        </p:txBody>
      </p:sp>
      <p:grpSp>
        <p:nvGrpSpPr>
          <p:cNvPr id="79878" name="Group 6"/>
          <p:cNvGrpSpPr>
            <a:grpSpLocks/>
          </p:cNvGrpSpPr>
          <p:nvPr/>
        </p:nvGrpSpPr>
        <p:grpSpPr bwMode="auto">
          <a:xfrm>
            <a:off x="190503" y="1447801"/>
            <a:ext cx="4403725" cy="3709988"/>
            <a:chOff x="1737" y="960"/>
            <a:chExt cx="2774" cy="2337"/>
          </a:xfrm>
        </p:grpSpPr>
        <p:sp>
          <p:nvSpPr>
            <p:cNvPr id="79879" name="Arc 7"/>
            <p:cNvSpPr>
              <a:spLocks/>
            </p:cNvSpPr>
            <p:nvPr/>
          </p:nvSpPr>
          <p:spPr bwMode="auto">
            <a:xfrm>
              <a:off x="1737" y="1352"/>
              <a:ext cx="1944" cy="1945"/>
            </a:xfrm>
            <a:custGeom>
              <a:avLst/>
              <a:gdLst>
                <a:gd name="T0" fmla="*/ 72 w 43200"/>
                <a:gd name="T1" fmla="*/ 77 h 43200"/>
                <a:gd name="T2" fmla="*/ 87 w 43200"/>
                <a:gd name="T3" fmla="*/ 44 h 43200"/>
                <a:gd name="T4" fmla="*/ 44 w 43200"/>
                <a:gd name="T5" fmla="*/ 44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35484" y="38145"/>
                  </a:moveTo>
                  <a:cubicBezTo>
                    <a:pt x="31594" y="41410"/>
                    <a:pt x="2667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43200" stroke="0" extrusionOk="0">
                  <a:moveTo>
                    <a:pt x="35484" y="38145"/>
                  </a:moveTo>
                  <a:cubicBezTo>
                    <a:pt x="31594" y="41410"/>
                    <a:pt x="2667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lnTo>
                    <a:pt x="35484" y="38145"/>
                  </a:lnTo>
                  <a:close/>
                </a:path>
              </a:pathLst>
            </a:custGeom>
            <a:solidFill>
              <a:srgbClr val="FF99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880" name="Arc 8"/>
            <p:cNvSpPr>
              <a:spLocks/>
            </p:cNvSpPr>
            <p:nvPr/>
          </p:nvSpPr>
          <p:spPr bwMode="auto">
            <a:xfrm>
              <a:off x="2642" y="1342"/>
              <a:ext cx="300" cy="973"/>
            </a:xfrm>
            <a:custGeom>
              <a:avLst/>
              <a:gdLst>
                <a:gd name="T0" fmla="*/ 0 w 6668"/>
                <a:gd name="T1" fmla="*/ 0 h 21600"/>
                <a:gd name="T2" fmla="*/ 13 w 6668"/>
                <a:gd name="T3" fmla="*/ 1 h 21600"/>
                <a:gd name="T4" fmla="*/ 3 w 6668"/>
                <a:gd name="T5" fmla="*/ 44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668" h="21600" fill="none" extrusionOk="0">
                  <a:moveTo>
                    <a:pt x="-1" y="49"/>
                  </a:moveTo>
                  <a:cubicBezTo>
                    <a:pt x="486" y="16"/>
                    <a:pt x="974" y="-1"/>
                    <a:pt x="1463" y="0"/>
                  </a:cubicBezTo>
                  <a:cubicBezTo>
                    <a:pt x="3217" y="0"/>
                    <a:pt x="4965" y="213"/>
                    <a:pt x="6667" y="636"/>
                  </a:cubicBezTo>
                </a:path>
                <a:path w="6668" h="21600" stroke="0" extrusionOk="0">
                  <a:moveTo>
                    <a:pt x="-1" y="49"/>
                  </a:moveTo>
                  <a:cubicBezTo>
                    <a:pt x="486" y="16"/>
                    <a:pt x="974" y="-1"/>
                    <a:pt x="1463" y="0"/>
                  </a:cubicBezTo>
                  <a:cubicBezTo>
                    <a:pt x="3217" y="0"/>
                    <a:pt x="4965" y="213"/>
                    <a:pt x="6667" y="636"/>
                  </a:cubicBezTo>
                  <a:lnTo>
                    <a:pt x="1463" y="21600"/>
                  </a:lnTo>
                  <a:lnTo>
                    <a:pt x="-1" y="49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81" name="Arc 9"/>
            <p:cNvSpPr>
              <a:spLocks/>
            </p:cNvSpPr>
            <p:nvPr/>
          </p:nvSpPr>
          <p:spPr bwMode="auto">
            <a:xfrm>
              <a:off x="2708" y="1371"/>
              <a:ext cx="348" cy="944"/>
            </a:xfrm>
            <a:custGeom>
              <a:avLst/>
              <a:gdLst>
                <a:gd name="T0" fmla="*/ 11 w 7741"/>
                <a:gd name="T1" fmla="*/ 0 h 20964"/>
                <a:gd name="T2" fmla="*/ 16 w 7741"/>
                <a:gd name="T3" fmla="*/ 2 h 20964"/>
                <a:gd name="T4" fmla="*/ 0 w 7741"/>
                <a:gd name="T5" fmla="*/ 43 h 209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41" h="20964" fill="none" extrusionOk="0">
                  <a:moveTo>
                    <a:pt x="5204" y="0"/>
                  </a:moveTo>
                  <a:cubicBezTo>
                    <a:pt x="6065" y="214"/>
                    <a:pt x="6912" y="480"/>
                    <a:pt x="7741" y="798"/>
                  </a:cubicBezTo>
                </a:path>
                <a:path w="7741" h="20964" stroke="0" extrusionOk="0">
                  <a:moveTo>
                    <a:pt x="5204" y="0"/>
                  </a:moveTo>
                  <a:cubicBezTo>
                    <a:pt x="6065" y="214"/>
                    <a:pt x="6912" y="480"/>
                    <a:pt x="7741" y="798"/>
                  </a:cubicBezTo>
                  <a:lnTo>
                    <a:pt x="0" y="20964"/>
                  </a:lnTo>
                  <a:lnTo>
                    <a:pt x="5204" y="0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82" name="Arc 10"/>
            <p:cNvSpPr>
              <a:spLocks/>
            </p:cNvSpPr>
            <p:nvPr/>
          </p:nvSpPr>
          <p:spPr bwMode="auto">
            <a:xfrm>
              <a:off x="2708" y="1407"/>
              <a:ext cx="744" cy="908"/>
            </a:xfrm>
            <a:custGeom>
              <a:avLst/>
              <a:gdLst>
                <a:gd name="T0" fmla="*/ 16 w 16542"/>
                <a:gd name="T1" fmla="*/ 0 h 20165"/>
                <a:gd name="T2" fmla="*/ 33 w 16542"/>
                <a:gd name="T3" fmla="*/ 13 h 20165"/>
                <a:gd name="T4" fmla="*/ 0 w 16542"/>
                <a:gd name="T5" fmla="*/ 41 h 2016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542" h="20165" fill="none" extrusionOk="0">
                  <a:moveTo>
                    <a:pt x="7741" y="-1"/>
                  </a:moveTo>
                  <a:cubicBezTo>
                    <a:pt x="11159" y="1311"/>
                    <a:pt x="14187" y="3471"/>
                    <a:pt x="16542" y="6275"/>
                  </a:cubicBezTo>
                </a:path>
                <a:path w="16542" h="20165" stroke="0" extrusionOk="0">
                  <a:moveTo>
                    <a:pt x="7741" y="-1"/>
                  </a:moveTo>
                  <a:cubicBezTo>
                    <a:pt x="11159" y="1311"/>
                    <a:pt x="14187" y="3471"/>
                    <a:pt x="16542" y="6275"/>
                  </a:cubicBezTo>
                  <a:lnTo>
                    <a:pt x="0" y="20165"/>
                  </a:lnTo>
                  <a:lnTo>
                    <a:pt x="7741" y="-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83" name="Arc 11"/>
            <p:cNvSpPr>
              <a:spLocks/>
            </p:cNvSpPr>
            <p:nvPr/>
          </p:nvSpPr>
          <p:spPr bwMode="auto">
            <a:xfrm>
              <a:off x="2708" y="1690"/>
              <a:ext cx="972" cy="1370"/>
            </a:xfrm>
            <a:custGeom>
              <a:avLst/>
              <a:gdLst>
                <a:gd name="T0" fmla="*/ 33 w 21600"/>
                <a:gd name="T1" fmla="*/ 0 h 30435"/>
                <a:gd name="T2" fmla="*/ 28 w 21600"/>
                <a:gd name="T3" fmla="*/ 62 h 30435"/>
                <a:gd name="T4" fmla="*/ 0 w 21600"/>
                <a:gd name="T5" fmla="*/ 28 h 30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30435" fill="none" extrusionOk="0">
                  <a:moveTo>
                    <a:pt x="16542" y="-1"/>
                  </a:moveTo>
                  <a:cubicBezTo>
                    <a:pt x="19809" y="3890"/>
                    <a:pt x="21600" y="8808"/>
                    <a:pt x="21600" y="13889"/>
                  </a:cubicBezTo>
                  <a:cubicBezTo>
                    <a:pt x="21600" y="20273"/>
                    <a:pt x="18775" y="26330"/>
                    <a:pt x="13884" y="30434"/>
                  </a:cubicBezTo>
                </a:path>
                <a:path w="21600" h="30435" stroke="0" extrusionOk="0">
                  <a:moveTo>
                    <a:pt x="16542" y="-1"/>
                  </a:moveTo>
                  <a:cubicBezTo>
                    <a:pt x="19809" y="3890"/>
                    <a:pt x="21600" y="8808"/>
                    <a:pt x="21600" y="13889"/>
                  </a:cubicBezTo>
                  <a:cubicBezTo>
                    <a:pt x="21600" y="20273"/>
                    <a:pt x="18775" y="26330"/>
                    <a:pt x="13884" y="30434"/>
                  </a:cubicBezTo>
                  <a:lnTo>
                    <a:pt x="0" y="13889"/>
                  </a:lnTo>
                  <a:lnTo>
                    <a:pt x="16542" y="-1"/>
                  </a:lnTo>
                  <a:close/>
                </a:path>
              </a:pathLst>
            </a:custGeom>
            <a:solidFill>
              <a:srgbClr val="00FFFF"/>
            </a:solidFill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884" name="Rectangle 12"/>
            <p:cNvSpPr>
              <a:spLocks noChangeArrowheads="1"/>
            </p:cNvSpPr>
            <p:nvPr/>
          </p:nvSpPr>
          <p:spPr bwMode="auto">
            <a:xfrm>
              <a:off x="2077" y="960"/>
              <a:ext cx="76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2"/>
                  </a:solidFill>
                  <a:latin typeface="Calibri" pitchFamily="34" charset="0"/>
                </a:rPr>
                <a:t>Rectum (5%)</a:t>
              </a:r>
            </a:p>
          </p:txBody>
        </p:sp>
        <p:sp>
          <p:nvSpPr>
            <p:cNvPr id="79885" name="Rectangle 13"/>
            <p:cNvSpPr>
              <a:spLocks noChangeArrowheads="1"/>
            </p:cNvSpPr>
            <p:nvPr/>
          </p:nvSpPr>
          <p:spPr bwMode="auto">
            <a:xfrm>
              <a:off x="3456" y="1174"/>
              <a:ext cx="1055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2"/>
                  </a:solidFill>
                  <a:latin typeface="Calibri" pitchFamily="34" charset="0"/>
                </a:rPr>
                <a:t>Other (colon, 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2"/>
                  </a:solidFill>
                  <a:latin typeface="Calibri" pitchFamily="34" charset="0"/>
                </a:rPr>
                <a:t>mesentery, </a:t>
              </a:r>
              <a:br>
                <a:rPr lang="en-US" altLang="en-US" sz="1800" b="1">
                  <a:solidFill>
                    <a:schemeClr val="bg2"/>
                  </a:solidFill>
                  <a:latin typeface="Calibri" pitchFamily="34" charset="0"/>
                </a:rPr>
              </a:br>
              <a:r>
                <a:rPr lang="en-US" altLang="en-US" sz="1800" b="1">
                  <a:solidFill>
                    <a:schemeClr val="bg2"/>
                  </a:solidFill>
                  <a:latin typeface="Calibri" pitchFamily="34" charset="0"/>
                </a:rPr>
                <a:t>retroperitoneum)</a:t>
              </a:r>
            </a:p>
          </p:txBody>
        </p:sp>
        <p:sp>
          <p:nvSpPr>
            <p:cNvPr id="79886" name="Rectangle 14"/>
            <p:cNvSpPr>
              <a:spLocks noChangeArrowheads="1"/>
            </p:cNvSpPr>
            <p:nvPr/>
          </p:nvSpPr>
          <p:spPr bwMode="auto">
            <a:xfrm>
              <a:off x="3072" y="1008"/>
              <a:ext cx="94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2"/>
                  </a:solidFill>
                  <a:latin typeface="Calibri" pitchFamily="34" charset="0"/>
                </a:rPr>
                <a:t>Esophagus (2%)</a:t>
              </a:r>
            </a:p>
          </p:txBody>
        </p:sp>
        <p:sp>
          <p:nvSpPr>
            <p:cNvPr id="79887" name="Text Box 15"/>
            <p:cNvSpPr txBox="1">
              <a:spLocks noChangeArrowheads="1"/>
            </p:cNvSpPr>
            <p:nvPr/>
          </p:nvSpPr>
          <p:spPr bwMode="auto">
            <a:xfrm>
              <a:off x="1935" y="2338"/>
              <a:ext cx="640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2"/>
                  </a:solidFill>
                  <a:latin typeface="Calibri" pitchFamily="34" charset="0"/>
                </a:rPr>
                <a:t>60%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2"/>
                  </a:solidFill>
                  <a:latin typeface="Calibri" pitchFamily="34" charset="0"/>
                </a:rPr>
                <a:t>Stomach</a:t>
              </a:r>
            </a:p>
          </p:txBody>
        </p:sp>
        <p:sp>
          <p:nvSpPr>
            <p:cNvPr id="79888" name="Text Box 16"/>
            <p:cNvSpPr txBox="1">
              <a:spLocks noChangeArrowheads="1"/>
            </p:cNvSpPr>
            <p:nvPr/>
          </p:nvSpPr>
          <p:spPr bwMode="auto">
            <a:xfrm>
              <a:off x="2937" y="2006"/>
              <a:ext cx="642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2"/>
                  </a:solidFill>
                  <a:latin typeface="Calibri" pitchFamily="34" charset="0"/>
                </a:rPr>
                <a:t>25%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2"/>
                  </a:solidFill>
                  <a:latin typeface="Calibri" pitchFamily="34" charset="0"/>
                </a:rPr>
                <a:t>Small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2"/>
                  </a:solidFill>
                  <a:latin typeface="Calibri" pitchFamily="34" charset="0"/>
                </a:rPr>
                <a:t>intestine</a:t>
              </a:r>
            </a:p>
          </p:txBody>
        </p:sp>
        <p:sp>
          <p:nvSpPr>
            <p:cNvPr id="79889" name="Text Box 17"/>
            <p:cNvSpPr txBox="1">
              <a:spLocks noChangeArrowheads="1"/>
            </p:cNvSpPr>
            <p:nvPr/>
          </p:nvSpPr>
          <p:spPr bwMode="auto">
            <a:xfrm>
              <a:off x="2933" y="1682"/>
              <a:ext cx="2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2"/>
                  </a:solidFill>
                  <a:latin typeface="Calibri" pitchFamily="34" charset="0"/>
                </a:rPr>
                <a:t>8%</a:t>
              </a:r>
            </a:p>
          </p:txBody>
        </p:sp>
        <p:sp>
          <p:nvSpPr>
            <p:cNvPr id="79890" name="Line 18"/>
            <p:cNvSpPr>
              <a:spLocks noChangeShapeType="1"/>
            </p:cNvSpPr>
            <p:nvPr/>
          </p:nvSpPr>
          <p:spPr bwMode="auto">
            <a:xfrm>
              <a:off x="2448" y="1152"/>
              <a:ext cx="384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1" name="Line 19"/>
            <p:cNvSpPr>
              <a:spLocks noChangeShapeType="1"/>
            </p:cNvSpPr>
            <p:nvPr/>
          </p:nvSpPr>
          <p:spPr bwMode="auto">
            <a:xfrm flipH="1">
              <a:off x="2976" y="1152"/>
              <a:ext cx="96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2" name="Line 20"/>
            <p:cNvSpPr>
              <a:spLocks noChangeShapeType="1"/>
            </p:cNvSpPr>
            <p:nvPr/>
          </p:nvSpPr>
          <p:spPr bwMode="auto">
            <a:xfrm flipH="1">
              <a:off x="3216" y="1344"/>
              <a:ext cx="24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987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650848"/>
              </p:ext>
            </p:extLst>
          </p:nvPr>
        </p:nvGraphicFramePr>
        <p:xfrm>
          <a:off x="381000" y="1524000"/>
          <a:ext cx="8077200" cy="4743258"/>
        </p:xfrm>
        <a:graphic>
          <a:graphicData uri="http://schemas.openxmlformats.org/drawingml/2006/table">
            <a:tbl>
              <a:tblPr/>
              <a:tblGrid>
                <a:gridCol w="1295400"/>
                <a:gridCol w="1143000"/>
                <a:gridCol w="1447800"/>
                <a:gridCol w="1219200"/>
                <a:gridCol w="1524000"/>
                <a:gridCol w="1447800"/>
              </a:tblGrid>
              <a:tr h="525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Tumor </a:t>
                      </a: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Parameters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Risk of 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Progressive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Disease</a:t>
                      </a:r>
                      <a:r>
                        <a:rPr kumimoji="0" lang="en-US" altLang="en-US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#</a:t>
                      </a: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(%)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</a:tr>
              <a:tr h="5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Size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Gastric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Duodenum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Jejunum/Ileum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Rectum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43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Mitotic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≤ 2 cm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None (0%)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None (0%)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None (0%)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None (0%)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  <a:tr h="4343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Index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&gt; 2 ≤ 5 cm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Very low (1.9%)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Low (8.3%)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Low (4.3%)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Low (8.5%)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343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≤ 5 per 50 hpf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&gt; 5 ≤ 10 cm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Low (3.6%)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Insuff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 data)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Moderate (24%)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Insuff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 data)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5200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&gt; 10 cm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Moderate (10%)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(34%)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(52%)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(57%)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4343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Mitotic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≤ 2 cm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None*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Insuff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 data)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High*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(54%)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4343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Index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&gt; 2 ≤ 5 cm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Moderate (16%)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(50%)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(73%)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(52%)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4343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&gt; 5 per 50 hpf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&gt; 5 ≤ 10 cm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(55%)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Insuff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 data)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(85%)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Insuff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 data)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5200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&gt; 10 cm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(86%)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(86%)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(90%)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(71%)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80987" name="Text Box 91"/>
          <p:cNvSpPr txBox="1">
            <a:spLocks noChangeArrowheads="1"/>
          </p:cNvSpPr>
          <p:nvPr/>
        </p:nvSpPr>
        <p:spPr bwMode="auto">
          <a:xfrm>
            <a:off x="381000" y="6324600"/>
            <a:ext cx="8077200" cy="52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bg2"/>
                </a:solidFill>
                <a:latin typeface="Calibri" pitchFamily="34" charset="0"/>
              </a:rPr>
              <a:t>***Modified from Miettinen &amp; </a:t>
            </a:r>
            <a:r>
              <a:rPr lang="en-US" altLang="en-US" sz="1400" b="1" dirty="0" err="1">
                <a:solidFill>
                  <a:schemeClr val="bg2"/>
                </a:solidFill>
                <a:latin typeface="Calibri" pitchFamily="34" charset="0"/>
              </a:rPr>
              <a:t>Lasota</a:t>
            </a:r>
            <a:r>
              <a:rPr lang="en-US" altLang="en-US" sz="1400" b="1" dirty="0">
                <a:solidFill>
                  <a:schemeClr val="bg2"/>
                </a:solidFill>
                <a:latin typeface="Calibri" pitchFamily="34" charset="0"/>
              </a:rPr>
              <a:t>, </a:t>
            </a:r>
            <a:r>
              <a:rPr lang="en-US" altLang="en-US" sz="1400" b="1" i="1" dirty="0" err="1">
                <a:solidFill>
                  <a:schemeClr val="bg2"/>
                </a:solidFill>
                <a:latin typeface="Calibri" pitchFamily="34" charset="0"/>
              </a:rPr>
              <a:t>Semin</a:t>
            </a:r>
            <a:r>
              <a:rPr lang="en-US" altLang="en-US" sz="1400" b="1" i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en-US" altLang="en-US" sz="1400" b="1" i="1" dirty="0" err="1">
                <a:solidFill>
                  <a:schemeClr val="bg2"/>
                </a:solidFill>
                <a:latin typeface="Calibri" pitchFamily="34" charset="0"/>
              </a:rPr>
              <a:t>Diagn</a:t>
            </a:r>
            <a:r>
              <a:rPr lang="en-US" altLang="en-US" sz="1400" b="1" i="1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en-US" altLang="en-US" sz="1400" b="1" i="1" dirty="0" err="1">
                <a:solidFill>
                  <a:schemeClr val="bg2"/>
                </a:solidFill>
                <a:latin typeface="Calibri" pitchFamily="34" charset="0"/>
              </a:rPr>
              <a:t>Pathol</a:t>
            </a:r>
            <a:r>
              <a:rPr lang="en-US" altLang="en-US" sz="1400" b="1" dirty="0">
                <a:solidFill>
                  <a:schemeClr val="bg2"/>
                </a:solidFill>
                <a:latin typeface="Calibri" pitchFamily="34" charset="0"/>
              </a:rPr>
              <a:t>, 2006 by Dr. Chris </a:t>
            </a:r>
            <a:r>
              <a:rPr lang="en-US" altLang="en-US" sz="1400" b="1" dirty="0" err="1">
                <a:solidFill>
                  <a:schemeClr val="bg2"/>
                </a:solidFill>
                <a:latin typeface="Calibri" pitchFamily="34" charset="0"/>
              </a:rPr>
              <a:t>Corless</a:t>
            </a:r>
            <a:r>
              <a:rPr lang="en-US" altLang="en-US" sz="1400" b="1" dirty="0">
                <a:solidFill>
                  <a:schemeClr val="bg2"/>
                </a:solidFill>
                <a:latin typeface="Calibri" pitchFamily="34" charset="0"/>
              </a:rPr>
              <a:t>, OHSU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bg2"/>
                </a:solidFill>
                <a:latin typeface="Calibri" pitchFamily="34" charset="0"/>
              </a:rPr>
              <a:t>Data based on long-term follow-up of 1055 gastric, 629 small intestinal, 144 duodenal and 111 rectal GIST</a:t>
            </a:r>
          </a:p>
        </p:txBody>
      </p:sp>
      <p:sp>
        <p:nvSpPr>
          <p:cNvPr id="80988" name="Text Box 92"/>
          <p:cNvSpPr txBox="1">
            <a:spLocks noChangeArrowheads="1"/>
          </p:cNvSpPr>
          <p:nvPr/>
        </p:nvSpPr>
        <p:spPr bwMode="auto">
          <a:xfrm>
            <a:off x="838200" y="304803"/>
            <a:ext cx="7086600" cy="120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>
                <a:solidFill>
                  <a:schemeClr val="bg2"/>
                </a:solidFill>
                <a:latin typeface="Calibri" pitchFamily="34" charset="0"/>
              </a:rPr>
              <a:t>2007/2010/2014 NCCN GIST Risk Assessment Guidelines***</a:t>
            </a:r>
          </a:p>
        </p:txBody>
      </p:sp>
      <p:sp>
        <p:nvSpPr>
          <p:cNvPr id="80989" name="Rectangle 93"/>
          <p:cNvSpPr>
            <a:spLocks noChangeArrowheads="1"/>
          </p:cNvSpPr>
          <p:nvPr/>
        </p:nvSpPr>
        <p:spPr bwMode="auto">
          <a:xfrm rot="16200000">
            <a:off x="7603694" y="4816907"/>
            <a:ext cx="2473970" cy="307758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5F5F5F"/>
                </a:solidFill>
                <a:latin typeface="Calibri" pitchFamily="34" charset="0"/>
              </a:rPr>
              <a:t>Miettinen </a:t>
            </a:r>
            <a:r>
              <a:rPr lang="en-US" altLang="en-US" sz="1400" b="1" i="1" dirty="0">
                <a:solidFill>
                  <a:srgbClr val="5F5F5F"/>
                </a:solidFill>
                <a:latin typeface="Calibri" pitchFamily="34" charset="0"/>
              </a:rPr>
              <a:t>et al</a:t>
            </a:r>
            <a:r>
              <a:rPr lang="en-US" altLang="en-US" sz="1400" b="1" dirty="0">
                <a:solidFill>
                  <a:srgbClr val="5F5F5F"/>
                </a:solidFill>
                <a:latin typeface="Calibri" pitchFamily="34" charset="0"/>
              </a:rPr>
              <a:t>. 2005 and 2006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1371603" y="273052"/>
            <a:ext cx="6629400" cy="6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chemeClr val="bg2"/>
                </a:solidFill>
                <a:latin typeface="Calibri" pitchFamily="34" charset="0"/>
              </a:rPr>
              <a:t>GIST - Gross Appearance</a:t>
            </a:r>
          </a:p>
        </p:txBody>
      </p:sp>
      <p:pic>
        <p:nvPicPr>
          <p:cNvPr id="224259" name="Picture 3" descr="S01-477-1"/>
          <p:cNvPicPr>
            <a:picLocks noChangeArrowheads="1"/>
          </p:cNvPicPr>
          <p:nvPr/>
        </p:nvPicPr>
        <p:blipFill>
          <a:blip r:embed="rId3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2" y="990600"/>
            <a:ext cx="6991351" cy="527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5791200" y="6467477"/>
            <a:ext cx="3276600" cy="307758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Courtesy of Brian Rubin, Cleveland Clinic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539" name="Picture 3" descr="Houston-20120921-001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26" name="Picture 2" descr="Houston-20120921-001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1922" name="Group 2"/>
          <p:cNvGraphicFramePr>
            <a:graphicFrameLocks noGrp="1"/>
          </p:cNvGraphicFramePr>
          <p:nvPr/>
        </p:nvGraphicFramePr>
        <p:xfrm>
          <a:off x="381000" y="1701803"/>
          <a:ext cx="8077200" cy="4691787"/>
        </p:xfrm>
        <a:graphic>
          <a:graphicData uri="http://schemas.openxmlformats.org/drawingml/2006/table">
            <a:tbl>
              <a:tblPr/>
              <a:tblGrid>
                <a:gridCol w="1295400"/>
                <a:gridCol w="1143000"/>
                <a:gridCol w="1447800"/>
                <a:gridCol w="1219200"/>
                <a:gridCol w="1524000"/>
                <a:gridCol w="1447800"/>
              </a:tblGrid>
              <a:tr h="525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Tumor 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Parameters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Risk of 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Progressive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Disease</a:t>
                      </a:r>
                      <a:r>
                        <a:rPr kumimoji="0" lang="en-US" altLang="en-US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#</a:t>
                      </a: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(%)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</a:tr>
              <a:tr h="5200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Size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Gastric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Duodenum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Jejunum/Ileum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Rectum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343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Mitotic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≤ 2 cm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None (0%)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None (0%)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None (0%)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None (0%)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343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Index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&gt; 2 ≤ 5 cm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Very low (1.9%)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Low (8.3%)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Low (4.3%)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Low (8.5%)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343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≤ 5 per 50 hpf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&gt; 5 ≤ 10 cm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Low (3.6%)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(Insuff. data)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Moderate (24%)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(Insuff. data)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5200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&gt; 10 cm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Moderate (10%)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(34%)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(52%)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(57%)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343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Mitotic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≤ 2 cm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None*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(Insuff. data)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High*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(54%)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343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Index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&gt; 2 ≤ 5 cm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Moderate (16%)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(50%)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(73%)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(52%)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343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&gt; 5 per 50 hpf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&gt; 5 ≤ 10 cm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(55%)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(Insuff. data)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(85%)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(Insuff. data)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5200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&gt; 10 cm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(86%)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(86%)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(90%)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High (71%)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85083" name="Text Box 91"/>
          <p:cNvSpPr txBox="1">
            <a:spLocks noChangeArrowheads="1"/>
          </p:cNvSpPr>
          <p:nvPr/>
        </p:nvSpPr>
        <p:spPr bwMode="auto">
          <a:xfrm>
            <a:off x="457200" y="5257803"/>
            <a:ext cx="8077200" cy="52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chemeClr val="bg2"/>
                </a:solidFill>
                <a:latin typeface="Calibri" pitchFamily="34" charset="0"/>
              </a:rPr>
              <a:t>***Modified from Miettinen &amp; Lasota, </a:t>
            </a:r>
            <a:r>
              <a:rPr lang="en-US" altLang="en-US" sz="1400" b="1" i="1">
                <a:solidFill>
                  <a:schemeClr val="bg2"/>
                </a:solidFill>
                <a:latin typeface="Calibri" pitchFamily="34" charset="0"/>
              </a:rPr>
              <a:t>Semin Diagn Pathol</a:t>
            </a:r>
            <a:r>
              <a:rPr lang="en-US" altLang="en-US" sz="1400" b="1">
                <a:solidFill>
                  <a:schemeClr val="bg2"/>
                </a:solidFill>
                <a:latin typeface="Calibri" pitchFamily="34" charset="0"/>
              </a:rPr>
              <a:t>, 2006 by Dr. Chris Corless, OHSU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chemeClr val="bg2"/>
                </a:solidFill>
                <a:latin typeface="Calibri" pitchFamily="34" charset="0"/>
              </a:rPr>
              <a:t>Data based on long-term follow-up of 1055 gastric, 629 small intestinal, 144 duodenal and 111 rectal GIST</a:t>
            </a:r>
          </a:p>
        </p:txBody>
      </p:sp>
      <p:sp>
        <p:nvSpPr>
          <p:cNvPr id="85084" name="Text Box 92"/>
          <p:cNvSpPr txBox="1">
            <a:spLocks noChangeArrowheads="1"/>
          </p:cNvSpPr>
          <p:nvPr/>
        </p:nvSpPr>
        <p:spPr bwMode="auto">
          <a:xfrm>
            <a:off x="762000" y="304803"/>
            <a:ext cx="7086600" cy="120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>
                <a:solidFill>
                  <a:schemeClr val="bg2"/>
                </a:solidFill>
                <a:latin typeface="Calibri" pitchFamily="34" charset="0"/>
              </a:rPr>
              <a:t>2007/2010/2014 NCCN GIST Risk Assessment Guidelines***</a:t>
            </a:r>
          </a:p>
        </p:txBody>
      </p:sp>
      <p:sp>
        <p:nvSpPr>
          <p:cNvPr id="85085" name="Rectangle 93"/>
          <p:cNvSpPr>
            <a:spLocks noChangeArrowheads="1"/>
          </p:cNvSpPr>
          <p:nvPr/>
        </p:nvSpPr>
        <p:spPr bwMode="auto">
          <a:xfrm>
            <a:off x="6477000" y="6400802"/>
            <a:ext cx="2473970" cy="307758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Miettinen </a:t>
            </a:r>
            <a:r>
              <a:rPr lang="en-US" altLang="en-US" sz="1400" b="1" i="1">
                <a:solidFill>
                  <a:srgbClr val="5F5F5F"/>
                </a:solidFill>
                <a:latin typeface="Calibri" pitchFamily="34" charset="0"/>
              </a:rPr>
              <a:t>et al</a:t>
            </a:r>
            <a:r>
              <a:rPr lang="en-US" altLang="en-US" sz="1400" b="1">
                <a:solidFill>
                  <a:srgbClr val="5F5F5F"/>
                </a:solidFill>
                <a:latin typeface="Calibri" pitchFamily="34" charset="0"/>
              </a:rPr>
              <a:t>. 2005 and 2006</a:t>
            </a:r>
          </a:p>
        </p:txBody>
      </p:sp>
      <p:sp>
        <p:nvSpPr>
          <p:cNvPr id="85086" name="Oval 94"/>
          <p:cNvSpPr>
            <a:spLocks noChangeArrowheads="1"/>
          </p:cNvSpPr>
          <p:nvPr/>
        </p:nvSpPr>
        <p:spPr bwMode="auto">
          <a:xfrm>
            <a:off x="2667000" y="2971800"/>
            <a:ext cx="1143000" cy="381000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hlink"/>
              </a:solidFill>
            </a:endParaRPr>
          </a:p>
        </p:txBody>
      </p:sp>
      <p:sp>
        <p:nvSpPr>
          <p:cNvPr id="85087" name="Oval 95"/>
          <p:cNvSpPr>
            <a:spLocks noChangeArrowheads="1"/>
          </p:cNvSpPr>
          <p:nvPr/>
        </p:nvSpPr>
        <p:spPr bwMode="auto">
          <a:xfrm>
            <a:off x="2678113" y="4278313"/>
            <a:ext cx="1143000" cy="381000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973" name="Picture 5" descr="Fig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9" y="104776"/>
            <a:ext cx="5349875" cy="6576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Mitoses 9-4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5"/>
            <a:ext cx="9144000" cy="688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Oval 3"/>
          <p:cNvSpPr>
            <a:spLocks noChangeArrowheads="1"/>
          </p:cNvSpPr>
          <p:nvPr/>
        </p:nvSpPr>
        <p:spPr bwMode="auto">
          <a:xfrm>
            <a:off x="1295403" y="2362200"/>
            <a:ext cx="1066800" cy="10668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7044" name="Oval 4"/>
          <p:cNvSpPr>
            <a:spLocks noChangeArrowheads="1"/>
          </p:cNvSpPr>
          <p:nvPr/>
        </p:nvSpPr>
        <p:spPr bwMode="auto">
          <a:xfrm>
            <a:off x="6477003" y="2971800"/>
            <a:ext cx="1066800" cy="10668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7045" name="Oval 5"/>
          <p:cNvSpPr>
            <a:spLocks noChangeArrowheads="1"/>
          </p:cNvSpPr>
          <p:nvPr/>
        </p:nvSpPr>
        <p:spPr bwMode="auto">
          <a:xfrm>
            <a:off x="6934201" y="1143000"/>
            <a:ext cx="1066800" cy="10668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7046" name="Oval 6"/>
          <p:cNvSpPr>
            <a:spLocks noChangeArrowheads="1"/>
          </p:cNvSpPr>
          <p:nvPr/>
        </p:nvSpPr>
        <p:spPr bwMode="auto">
          <a:xfrm>
            <a:off x="3429000" y="3505200"/>
            <a:ext cx="1066800" cy="10668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7047" name="Oval 7"/>
          <p:cNvSpPr>
            <a:spLocks noChangeArrowheads="1"/>
          </p:cNvSpPr>
          <p:nvPr/>
        </p:nvSpPr>
        <p:spPr bwMode="auto">
          <a:xfrm>
            <a:off x="6248400" y="5181602"/>
            <a:ext cx="1066800" cy="10668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gothic"/>
        <a:cs typeface="msgothic"/>
      </a:majorFont>
      <a:minorFont>
        <a:latin typeface="Times New Roman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2351</TotalTime>
  <Words>3615</Words>
  <Application>Microsoft Macintosh PowerPoint</Application>
  <PresentationFormat>On-screen Show (4:3)</PresentationFormat>
  <Paragraphs>910</Paragraphs>
  <Slides>141</Slides>
  <Notes>82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141</vt:i4>
      </vt:variant>
    </vt:vector>
  </HeadingPairs>
  <TitlesOfParts>
    <vt:vector size="153" baseType="lpstr">
      <vt:lpstr>Default Design</vt:lpstr>
      <vt:lpstr>1_Office Theme</vt:lpstr>
      <vt:lpstr>1_Default Design</vt:lpstr>
      <vt:lpstr>2_Default Design</vt:lpstr>
      <vt:lpstr>2_Office Theme</vt:lpstr>
      <vt:lpstr>3_Default Design</vt:lpstr>
      <vt:lpstr>4_Default Design</vt:lpstr>
      <vt:lpstr>5_Default Design</vt:lpstr>
      <vt:lpstr>6_Default Design</vt:lpstr>
      <vt:lpstr>3_Office Theme</vt:lpstr>
      <vt:lpstr>Acrobat Document</vt:lpstr>
      <vt:lpstr>Chart</vt:lpstr>
      <vt:lpstr>PowerPoint Presentation</vt:lpstr>
      <vt:lpstr>Disclosures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GIST Pathology:  Lecture Overview</vt:lpstr>
      <vt:lpstr>What happens to my tumor in pathology?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information should be in my pathology report?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Getting the diagnosis right </vt:lpstr>
      <vt:lpstr>Case 1</vt:lpstr>
      <vt:lpstr>PowerPoint Presentation</vt:lpstr>
      <vt:lpstr>PowerPoint Presentation</vt:lpstr>
      <vt:lpstr>Case 2</vt:lpstr>
      <vt:lpstr>PowerPoint Presentation</vt:lpstr>
      <vt:lpstr>PowerPoint Presentation</vt:lpstr>
      <vt:lpstr>Case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4</vt:lpstr>
      <vt:lpstr>PowerPoint Presentation</vt:lpstr>
      <vt:lpstr>PowerPoint Presentation</vt:lpstr>
      <vt:lpstr>PowerPoint Presentation</vt:lpstr>
      <vt:lpstr>Case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many faces of GIST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Exon 9 A502_Y503dup</vt:lpstr>
      <vt:lpstr>Detection of SNV in KIT Exon 10, </vt:lpstr>
      <vt:lpstr>PowerPoint Presentation</vt:lpstr>
      <vt:lpstr>KIT-negative GIST</vt:lpstr>
      <vt:lpstr>Gastric GISTs with Distinctive Histology (Multinodular/Plexiform)</vt:lpstr>
      <vt:lpstr>GIST with Distinctive Histology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 assessment in GIST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FNCLCC Grading</vt:lpstr>
      <vt:lpstr>PowerPoint Presentation</vt:lpstr>
      <vt:lpstr>Genomic complexity and prognosis  Possible approaches</vt:lpstr>
      <vt:lpstr>PowerPoint Presentation</vt:lpstr>
      <vt:lpstr>PowerPoint Presentation</vt:lpstr>
      <vt:lpstr>Chromosomal complexity and prognosis</vt:lpstr>
      <vt:lpstr>PowerPoint Presentation</vt:lpstr>
      <vt:lpstr>Chromosomal complexity in sarcomas</vt:lpstr>
      <vt:lpstr>Chromosomal instability signature Carter et al Nat Genet 2002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GIST and molecular signature  (Lagarde et al. Clin Cancer Res 2012;18: 826-838)</vt:lpstr>
      <vt:lpstr>PowerPoint Presentation</vt:lpstr>
      <vt:lpstr>PowerPoint Presentation</vt:lpstr>
      <vt:lpstr>Latest Data</vt:lpstr>
      <vt:lpstr>Sarcoma TCGA Integrative Analysis</vt:lpstr>
      <vt:lpstr>Whole Exome Sequencing (WES): Melanoma has the Highest Mutation Rate of Cancers Sequenced to Date</vt:lpstr>
      <vt:lpstr>PowerPoint Presentation</vt:lpstr>
      <vt:lpstr>PowerPoint Presentation</vt:lpstr>
      <vt:lpstr>Treatment can cause big changes.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PowerPoint Presentation</vt:lpstr>
      <vt:lpstr>Long term Imatinib Tx</vt:lpstr>
      <vt:lpstr>Long term Imatinib Tx</vt:lpstr>
      <vt:lpstr>PowerPoint Presentation</vt:lpstr>
      <vt:lpstr>PowerPoint Presentation</vt:lpstr>
      <vt:lpstr>PowerPoint Presentation</vt:lpstr>
      <vt:lpstr>Acknowledgements</vt:lpstr>
    </vt:vector>
  </TitlesOfParts>
  <Company>UTMDACC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1.</dc:title>
  <dc:creator>Alexander Lazar</dc:creator>
  <cp:lastModifiedBy>Ginger Sawyer</cp:lastModifiedBy>
  <cp:revision>160</cp:revision>
  <dcterms:created xsi:type="dcterms:W3CDTF">2005-03-30T19:12:57Z</dcterms:created>
  <dcterms:modified xsi:type="dcterms:W3CDTF">2017-09-20T15:57:16Z</dcterms:modified>
</cp:coreProperties>
</file>